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386" r:id="rId2"/>
    <p:sldId id="448" r:id="rId3"/>
    <p:sldId id="450" r:id="rId4"/>
    <p:sldId id="451" r:id="rId5"/>
    <p:sldId id="452" r:id="rId6"/>
    <p:sldId id="453" r:id="rId7"/>
    <p:sldId id="454" r:id="rId8"/>
    <p:sldId id="455" r:id="rId9"/>
    <p:sldId id="456" r:id="rId10"/>
    <p:sldId id="457" r:id="rId11"/>
    <p:sldId id="458" r:id="rId12"/>
    <p:sldId id="459" r:id="rId13"/>
    <p:sldId id="460" r:id="rId14"/>
    <p:sldId id="461" r:id="rId15"/>
    <p:sldId id="462" r:id="rId16"/>
    <p:sldId id="463" r:id="rId17"/>
    <p:sldId id="464" r:id="rId18"/>
    <p:sldId id="465" r:id="rId19"/>
    <p:sldId id="466" r:id="rId20"/>
    <p:sldId id="467" r:id="rId21"/>
    <p:sldId id="468" r:id="rId22"/>
    <p:sldId id="469" r:id="rId23"/>
    <p:sldId id="470" r:id="rId24"/>
    <p:sldId id="471" r:id="rId25"/>
    <p:sldId id="472" r:id="rId26"/>
    <p:sldId id="473" r:id="rId27"/>
    <p:sldId id="474" r:id="rId28"/>
    <p:sldId id="475" r:id="rId29"/>
    <p:sldId id="476" r:id="rId30"/>
    <p:sldId id="477" r:id="rId31"/>
    <p:sldId id="478" r:id="rId32"/>
    <p:sldId id="479" r:id="rId33"/>
    <p:sldId id="480" r:id="rId34"/>
    <p:sldId id="481" r:id="rId35"/>
    <p:sldId id="482" r:id="rId36"/>
    <p:sldId id="449"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112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76A255-5B11-421B-B45B-9F7AA14386AF}" type="datetimeFigureOut">
              <a:rPr lang="en-US" smtClean="0"/>
              <a:pPr/>
              <a:t>11/8/2020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05B4CE-8E7C-4CCD-84B1-5710A825BA9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904875" y="3648075"/>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904875" y="3648075"/>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en-US" smtClean="0"/>
              <a:t>Click to edit Master title style</a:t>
            </a:r>
            <a:endParaRPr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0" name="Date Placeholder 27"/>
          <p:cNvSpPr>
            <a:spLocks noGrp="1"/>
          </p:cNvSpPr>
          <p:nvPr>
            <p:ph type="dt" sz="half" idx="10"/>
          </p:nvPr>
        </p:nvSpPr>
        <p:spPr>
          <a:xfrm>
            <a:off x="6400800" y="6354763"/>
            <a:ext cx="2286000" cy="366712"/>
          </a:xfrm>
        </p:spPr>
        <p:txBody>
          <a:bodyPr/>
          <a:lstStyle>
            <a:lvl1pPr>
              <a:defRPr sz="1400"/>
            </a:lvl1pPr>
          </a:lstStyle>
          <a:p>
            <a:pPr>
              <a:defRPr/>
            </a:pPr>
            <a:fld id="{8319F1F2-AF68-4EBD-8B8E-34961C9A22CC}" type="datetimeFigureOut">
              <a:rPr lang="en-US"/>
              <a:pPr>
                <a:defRPr/>
              </a:pPr>
              <a:t>11/8/2020</a:t>
            </a:fld>
            <a:endParaRPr lang="en-US"/>
          </a:p>
        </p:txBody>
      </p:sp>
      <p:sp>
        <p:nvSpPr>
          <p:cNvPr id="11" name="Footer Placeholder 16"/>
          <p:cNvSpPr>
            <a:spLocks noGrp="1"/>
          </p:cNvSpPr>
          <p:nvPr>
            <p:ph type="ftr" sz="quarter" idx="11"/>
          </p:nvPr>
        </p:nvSpPr>
        <p:spPr>
          <a:xfrm>
            <a:off x="2898775" y="6354763"/>
            <a:ext cx="3475038" cy="366712"/>
          </a:xfrm>
        </p:spPr>
        <p:txBody>
          <a:bodyPr/>
          <a:lstStyle>
            <a:lvl1pPr>
              <a:defRPr/>
            </a:lvl1pPr>
          </a:lstStyle>
          <a:p>
            <a:pPr>
              <a:defRPr/>
            </a:pPr>
            <a:endParaRPr lang="en-US"/>
          </a:p>
        </p:txBody>
      </p:sp>
      <p:sp>
        <p:nvSpPr>
          <p:cNvPr id="12" name="Slide Number Placeholder 28"/>
          <p:cNvSpPr>
            <a:spLocks noGrp="1"/>
          </p:cNvSpPr>
          <p:nvPr>
            <p:ph type="sldNum" sz="quarter" idx="12"/>
          </p:nvPr>
        </p:nvSpPr>
        <p:spPr>
          <a:xfrm>
            <a:off x="1216025" y="6354763"/>
            <a:ext cx="1219200" cy="366712"/>
          </a:xfrm>
        </p:spPr>
        <p:txBody>
          <a:bodyPr/>
          <a:lstStyle>
            <a:lvl1pPr>
              <a:defRPr/>
            </a:lvl1pPr>
          </a:lstStyle>
          <a:p>
            <a:pPr>
              <a:defRPr/>
            </a:pPr>
            <a:fld id="{9D80A43D-2F08-4403-A566-72AB564EA1C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565C7F8B-0D5D-4B1B-900A-0D740F60BE65}" type="datetimeFigureOut">
              <a:rPr lang="en-US"/>
              <a:pPr>
                <a:defRPr/>
              </a:pPr>
              <a:t>11/8/2020</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0E9BC30E-D24F-47FB-A2AD-1EDF514FFA2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5" name="Isosceles Triangle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Straight Connector 5"/>
          <p:cNvSpPr>
            <a:spLocks noChangeShapeType="1"/>
          </p:cNvSpPr>
          <p:nvPr/>
        </p:nvSpPr>
        <p:spPr bwMode="auto">
          <a:xfrm rot="5400000">
            <a:off x="3630612"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3B7A772-1C96-4535-98BA-6A8BE08F3766}" type="datetimeFigureOut">
              <a:rPr lang="en-US"/>
              <a:pPr>
                <a:defRPr/>
              </a:pPr>
              <a:t>11/8/2020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0BF3666-0D06-457E-83C2-3B6F8901A09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457200" y="1219200"/>
            <a:ext cx="822960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EF588E5A-1FAC-4FA1-B46F-BF4F16929477}" type="datetimeFigureOut">
              <a:rPr lang="en-US"/>
              <a:pPr>
                <a:defRPr/>
              </a:pPr>
              <a:t>11/8/2020</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72CB9229-FEA9-44D0-A93A-1F109266D8E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1219200" y="2971800"/>
            <a:ext cx="6858000" cy="1066800"/>
          </a:xfrm>
        </p:spPr>
        <p:txBody>
          <a:bodyPr anchor="t"/>
          <a:lstStyle>
            <a:lvl1pPr algn="r">
              <a:buNone/>
              <a:defRPr sz="3200" b="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a:xfrm>
            <a:off x="6400800" y="6354763"/>
            <a:ext cx="2286000" cy="366712"/>
          </a:xfrm>
        </p:spPr>
        <p:txBody>
          <a:bodyPr/>
          <a:lstStyle>
            <a:lvl1pPr>
              <a:defRPr/>
            </a:lvl1pPr>
          </a:lstStyle>
          <a:p>
            <a:pPr>
              <a:defRPr/>
            </a:pPr>
            <a:fld id="{165376FC-05A0-46EB-BA14-17F0E6A6A2D5}" type="datetimeFigureOut">
              <a:rPr lang="en-US"/>
              <a:pPr>
                <a:defRPr/>
              </a:pPr>
              <a:t>11/8/2020</a:t>
            </a:fld>
            <a:endParaRPr lang="en-US"/>
          </a:p>
        </p:txBody>
      </p:sp>
      <p:sp>
        <p:nvSpPr>
          <p:cNvPr id="7" name="Footer Placeholder 4"/>
          <p:cNvSpPr>
            <a:spLocks noGrp="1"/>
          </p:cNvSpPr>
          <p:nvPr>
            <p:ph type="ftr" sz="quarter" idx="11"/>
          </p:nvPr>
        </p:nvSpPr>
        <p:spPr>
          <a:xfrm>
            <a:off x="2898775" y="6354763"/>
            <a:ext cx="3475038" cy="366712"/>
          </a:xfrm>
        </p:spPr>
        <p:txBody>
          <a:bodyPr/>
          <a:lstStyle>
            <a:lvl1pPr>
              <a:defRPr/>
            </a:lvl1pPr>
          </a:lstStyle>
          <a:p>
            <a:pPr>
              <a:defRPr/>
            </a:pPr>
            <a:endParaRPr lang="en-US"/>
          </a:p>
        </p:txBody>
      </p:sp>
      <p:sp>
        <p:nvSpPr>
          <p:cNvPr id="8" name="Slide Number Placeholder 5"/>
          <p:cNvSpPr>
            <a:spLocks noGrp="1"/>
          </p:cNvSpPr>
          <p:nvPr>
            <p:ph type="sldNum" sz="quarter" idx="12"/>
          </p:nvPr>
        </p:nvSpPr>
        <p:spPr>
          <a:xfrm>
            <a:off x="1069975" y="6354763"/>
            <a:ext cx="1520825" cy="366712"/>
          </a:xfrm>
        </p:spPr>
        <p:txBody>
          <a:bodyPr/>
          <a:lstStyle>
            <a:lvl1pPr>
              <a:defRPr/>
            </a:lvl1pPr>
          </a:lstStyle>
          <a:p>
            <a:pPr>
              <a:defRPr/>
            </a:pPr>
            <a:fld id="{9C1F2C84-4741-4FFE-900C-7AF25DA471CA}"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9" name="Content Placeholder 8"/>
          <p:cNvSpPr>
            <a:spLocks noGrp="1"/>
          </p:cNvSpPr>
          <p:nvPr>
            <p:ph sz="quarter" idx="1"/>
          </p:nvPr>
        </p:nvSpPr>
        <p:spPr>
          <a:xfrm>
            <a:off x="457200" y="1219200"/>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632198" y="1216152"/>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A78A073C-0501-4BED-A364-B8945AC14970}" type="datetimeFigureOut">
              <a:rPr lang="en-US"/>
              <a:pPr>
                <a:defRPr/>
              </a:pPr>
              <a:t>11/8/2020</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91B7E241-EA6B-4874-96AC-4D04340917F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648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fld id="{5EFDF06A-690C-4AB3-A882-1C22DE24E4BB}" type="datetimeFigureOut">
              <a:rPr lang="en-US"/>
              <a:pPr>
                <a:defRPr/>
              </a:pPr>
              <a:t>11/8/2020</a:t>
            </a:fld>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1BBB9141-186C-4678-BABA-8E932EE9D62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fld id="{B615786D-7987-42F5-A5D6-4DDE7E07DAB6}" type="datetimeFigureOut">
              <a:rPr lang="en-US"/>
              <a:pPr>
                <a:defRPr/>
              </a:pPr>
              <a:t>11/8/2020</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55D38914-4570-4C9A-9880-A7E29EDD68A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1"/>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Date Placeholder 1"/>
          <p:cNvSpPr>
            <a:spLocks noGrp="1"/>
          </p:cNvSpPr>
          <p:nvPr>
            <p:ph type="dt" sz="half" idx="10"/>
          </p:nvPr>
        </p:nvSpPr>
        <p:spPr/>
        <p:txBody>
          <a:bodyPr/>
          <a:lstStyle>
            <a:lvl1pPr>
              <a:defRPr/>
            </a:lvl1pPr>
          </a:lstStyle>
          <a:p>
            <a:pPr>
              <a:defRPr/>
            </a:pPr>
            <a:fld id="{B0387F3A-5DE5-4E5C-8E55-414F85F0C60E}" type="datetimeFigureOut">
              <a:rPr lang="en-US"/>
              <a:pPr>
                <a:defRPr/>
              </a:pPr>
              <a:t>11/8/2020</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9E02E557-51EC-439C-9FA4-C1A6D47E587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Straight Connector 5"/>
          <p:cNvSpPr>
            <a:spLocks noChangeShapeType="1"/>
          </p:cNvSpPr>
          <p:nvPr/>
        </p:nvSpPr>
        <p:spPr bwMode="auto">
          <a:xfrm rot="5400000">
            <a:off x="3160712"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7" name="Isosceles Triangle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en-US" smtClean="0"/>
              <a:t>Click to edit Master title style</a:t>
            </a:r>
            <a:endParaRPr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2" name="Content Placeholder 11"/>
          <p:cNvSpPr>
            <a:spLocks noGrp="1"/>
          </p:cNvSpPr>
          <p:nvPr>
            <p:ph sz="quarter" idx="1"/>
          </p:nvPr>
        </p:nvSpPr>
        <p:spPr>
          <a:xfrm>
            <a:off x="304800" y="304800"/>
            <a:ext cx="57150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4"/>
          <p:cNvSpPr>
            <a:spLocks noGrp="1"/>
          </p:cNvSpPr>
          <p:nvPr>
            <p:ph type="dt" sz="half" idx="10"/>
          </p:nvPr>
        </p:nvSpPr>
        <p:spPr/>
        <p:txBody>
          <a:bodyPr/>
          <a:lstStyle>
            <a:lvl1pPr>
              <a:defRPr/>
            </a:lvl1pPr>
          </a:lstStyle>
          <a:p>
            <a:pPr>
              <a:defRPr/>
            </a:pPr>
            <a:fld id="{1B189BA8-66B9-4891-8CB5-558B1828AD46}" type="datetimeFigureOut">
              <a:rPr lang="en-US"/>
              <a:pPr>
                <a:defRPr/>
              </a:pPr>
              <a:t>11/8/2020</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15C20A78-850E-4CC3-8DAB-462593EDC8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2"/>
        </a:solidFill>
        <a:effectLst/>
      </p:bgPr>
    </p:bg>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Isosceles Triangle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457200"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fld id="{5B6C3BE7-31A7-4581-93B1-29E36030C94D}" type="datetimeFigureOut">
              <a:rPr lang="en-US"/>
              <a:pPr>
                <a:defRPr/>
              </a:pPr>
              <a:t>11/8/2020</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51E5D59F-1D07-455F-8BC4-6E09E8C2F5D2}"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40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cs typeface="+mn-cs"/>
              </a:defRPr>
            </a:lvl1pPr>
          </a:lstStyle>
          <a:p>
            <a:pPr>
              <a:defRPr/>
            </a:pPr>
            <a:fld id="{8D1B3E06-4434-49F9-B902-575CD4A8B509}" type="datetimeFigureOut">
              <a:rPr lang="en-US"/>
              <a:pPr>
                <a:defRPr/>
              </a:pPr>
              <a:t>11/8/2020</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cs typeface="+mn-cs"/>
              </a:defRPr>
            </a:lvl1pPr>
          </a:lstStyle>
          <a:p>
            <a:pPr>
              <a:defRPr/>
            </a:pPr>
            <a:fld id="{FDF77788-6197-45A8-A018-F94E6D5FE044}" type="slidenum">
              <a:rPr lang="en-US"/>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851" r:id="rId1"/>
    <p:sldLayoutId id="2147483847" r:id="rId2"/>
    <p:sldLayoutId id="2147483852" r:id="rId3"/>
    <p:sldLayoutId id="2147483848" r:id="rId4"/>
    <p:sldLayoutId id="2147483849" r:id="rId5"/>
    <p:sldLayoutId id="2147483853" r:id="rId6"/>
    <p:sldLayoutId id="2147483854" r:id="rId7"/>
    <p:sldLayoutId id="2147483855" r:id="rId8"/>
    <p:sldLayoutId id="2147483856" r:id="rId9"/>
    <p:sldLayoutId id="2147483850" r:id="rId10"/>
    <p:sldLayoutId id="2147483857" r:id="rId11"/>
  </p:sldLayoutIdLst>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7.wmf"/><Relationship Id="rId5" Type="http://schemas.openxmlformats.org/officeDocument/2006/relationships/oleObject" Target="../embeddings/oleObject2.bin"/><Relationship Id="rId4" Type="http://schemas.openxmlformats.org/officeDocument/2006/relationships/image" Target="../media/image56.wmf"/></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image" Target="../media/image68.jpeg"/><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9.jpeg"/><Relationship Id="rId5" Type="http://schemas.openxmlformats.org/officeDocument/2006/relationships/image" Target="../media/image66.w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smtClean="0"/>
              <a:t>Stress-strain-temperature relations</a:t>
            </a:r>
            <a:endParaRPr lang="en-US" dirty="0"/>
          </a:p>
        </p:txBody>
      </p:sp>
      <p:sp>
        <p:nvSpPr>
          <p:cNvPr id="16387" name="Subtitle 2"/>
          <p:cNvSpPr>
            <a:spLocks noGrp="1"/>
          </p:cNvSpPr>
          <p:nvPr>
            <p:ph type="subTitle" idx="1"/>
          </p:nvPr>
        </p:nvSpPr>
        <p:spPr>
          <a:xfrm>
            <a:off x="152400" y="3675606"/>
            <a:ext cx="7772400" cy="1200150"/>
          </a:xfrm>
        </p:spPr>
        <p:txBody>
          <a:bodyPr/>
          <a:lstStyle/>
          <a:p>
            <a:pPr marR="0" eaLnBrk="1" hangingPunct="1"/>
            <a:r>
              <a:rPr lang="en-US" altLang="en-US" dirty="0" smtClean="0"/>
              <a:t>Chapter 5</a:t>
            </a:r>
          </a:p>
        </p:txBody>
      </p:sp>
    </p:spTree>
    <p:extLst>
      <p:ext uri="{BB962C8B-B14F-4D97-AF65-F5344CB8AC3E}">
        <p14:creationId xmlns:p14="http://schemas.microsoft.com/office/powerpoint/2010/main" val="11239149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286000"/>
            <a:ext cx="8229600" cy="3721291"/>
          </a:xfrm>
        </p:spPr>
        <p:txBody>
          <a:bodyPr/>
          <a:lstStyle/>
          <a:p>
            <a:endParaRPr lang="en-IN" dirty="0"/>
          </a:p>
        </p:txBody>
      </p:sp>
      <p:sp>
        <p:nvSpPr>
          <p:cNvPr id="3" name="Title 2"/>
          <p:cNvSpPr>
            <a:spLocks noGrp="1"/>
          </p:cNvSpPr>
          <p:nvPr>
            <p:ph type="title"/>
          </p:nvPr>
        </p:nvSpPr>
        <p:spPr/>
        <p:txBody>
          <a:bodyPr/>
          <a:lstStyle/>
          <a:p>
            <a:r>
              <a:rPr lang="en-US" dirty="0" err="1" smtClean="0"/>
              <a:t>Dilational</a:t>
            </a:r>
            <a:r>
              <a:rPr lang="en-US" dirty="0" smtClean="0"/>
              <a:t> deformation</a:t>
            </a:r>
            <a:endParaRPr lang="en-IN" dirty="0"/>
          </a:p>
        </p:txBody>
      </p:sp>
      <p:pic>
        <p:nvPicPr>
          <p:cNvPr id="6146" name="Picture 2"/>
          <p:cNvPicPr>
            <a:picLocks noChangeAspect="1" noChangeArrowheads="1"/>
          </p:cNvPicPr>
          <p:nvPr/>
        </p:nvPicPr>
        <p:blipFill>
          <a:blip r:embed="rId2" cstate="print"/>
          <a:srcRect/>
          <a:stretch>
            <a:fillRect/>
          </a:stretch>
        </p:blipFill>
        <p:spPr bwMode="auto">
          <a:xfrm>
            <a:off x="533400" y="1466850"/>
            <a:ext cx="3000375" cy="66675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0" y="2133600"/>
            <a:ext cx="8981168" cy="937965"/>
          </a:xfrm>
          <a:prstGeom prst="rect">
            <a:avLst/>
          </a:prstGeom>
          <a:noFill/>
          <a:ln w="9525">
            <a:noFill/>
            <a:miter lim="800000"/>
            <a:headEnd/>
            <a:tailEnd/>
          </a:ln>
        </p:spPr>
      </p:pic>
    </p:spTree>
    <p:extLst>
      <p:ext uri="{BB962C8B-B14F-4D97-AF65-F5344CB8AC3E}">
        <p14:creationId xmlns:p14="http://schemas.microsoft.com/office/powerpoint/2010/main" val="68116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8821520" cy="5867400"/>
          </a:xfrm>
          <a:prstGeom prst="rect">
            <a:avLst/>
          </a:prstGeom>
          <a:noFill/>
          <a:ln w="9525">
            <a:noFill/>
            <a:miter lim="800000"/>
            <a:headEnd/>
            <a:tailEnd/>
          </a:ln>
        </p:spPr>
      </p:pic>
      <p:pic>
        <p:nvPicPr>
          <p:cNvPr id="7170" name="Picture 2"/>
          <p:cNvPicPr>
            <a:picLocks noChangeAspect="1" noChangeArrowheads="1"/>
          </p:cNvPicPr>
          <p:nvPr/>
        </p:nvPicPr>
        <p:blipFill>
          <a:blip r:embed="rId3" cstate="print"/>
          <a:srcRect/>
          <a:stretch>
            <a:fillRect/>
          </a:stretch>
        </p:blipFill>
        <p:spPr bwMode="auto">
          <a:xfrm>
            <a:off x="0" y="4867275"/>
            <a:ext cx="4857750" cy="1990725"/>
          </a:xfrm>
          <a:prstGeom prst="rect">
            <a:avLst/>
          </a:prstGeom>
          <a:noFill/>
          <a:ln w="9525">
            <a:solidFill>
              <a:srgbClr val="0070C0"/>
            </a:solidFill>
            <a:miter lim="800000"/>
            <a:headEnd/>
            <a:tailEnd/>
          </a:ln>
        </p:spPr>
      </p:pic>
    </p:spTree>
    <p:extLst>
      <p:ext uri="{BB962C8B-B14F-4D97-AF65-F5344CB8AC3E}">
        <p14:creationId xmlns:p14="http://schemas.microsoft.com/office/powerpoint/2010/main" val="25387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normAutofit fontScale="90000"/>
          </a:bodyPr>
          <a:lstStyle/>
          <a:p>
            <a:r>
              <a:rPr lang="en-US" dirty="0" smtClean="0"/>
              <a:t>Stresses obtained from stress strain relations</a:t>
            </a:r>
            <a:endParaRPr lang="en-IN" dirty="0"/>
          </a:p>
        </p:txBody>
      </p:sp>
      <p:pic>
        <p:nvPicPr>
          <p:cNvPr id="8194" name="Picture 2"/>
          <p:cNvPicPr>
            <a:picLocks noChangeAspect="1" noChangeArrowheads="1"/>
          </p:cNvPicPr>
          <p:nvPr/>
        </p:nvPicPr>
        <p:blipFill>
          <a:blip r:embed="rId2" cstate="print"/>
          <a:srcRect/>
          <a:stretch>
            <a:fillRect/>
          </a:stretch>
        </p:blipFill>
        <p:spPr bwMode="auto">
          <a:xfrm>
            <a:off x="2152650" y="2552700"/>
            <a:ext cx="4838700" cy="1752600"/>
          </a:xfrm>
          <a:prstGeom prst="rect">
            <a:avLst/>
          </a:prstGeom>
          <a:noFill/>
          <a:ln w="9525">
            <a:noFill/>
            <a:miter lim="800000"/>
            <a:headEnd/>
            <a:tailEnd/>
          </a:ln>
        </p:spPr>
      </p:pic>
    </p:spTree>
    <p:extLst>
      <p:ext uri="{BB962C8B-B14F-4D97-AF65-F5344CB8AC3E}">
        <p14:creationId xmlns:p14="http://schemas.microsoft.com/office/powerpoint/2010/main" val="15362504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Equilibrium requirements</a:t>
            </a:r>
            <a:endParaRPr lang="en-IN" dirty="0"/>
          </a:p>
        </p:txBody>
      </p:sp>
      <p:pic>
        <p:nvPicPr>
          <p:cNvPr id="9218" name="Picture 2"/>
          <p:cNvPicPr>
            <a:picLocks noChangeAspect="1" noChangeArrowheads="1"/>
          </p:cNvPicPr>
          <p:nvPr/>
        </p:nvPicPr>
        <p:blipFill>
          <a:blip r:embed="rId2" cstate="print"/>
          <a:srcRect/>
          <a:stretch>
            <a:fillRect/>
          </a:stretch>
        </p:blipFill>
        <p:spPr bwMode="auto">
          <a:xfrm>
            <a:off x="609600" y="1227676"/>
            <a:ext cx="5791200" cy="3891730"/>
          </a:xfrm>
          <a:prstGeom prst="rect">
            <a:avLst/>
          </a:prstGeom>
          <a:noFill/>
          <a:ln w="9525">
            <a:noFill/>
            <a:miter lim="800000"/>
            <a:headEnd/>
            <a:tailEnd/>
          </a:ln>
        </p:spPr>
      </p:pic>
      <p:sp>
        <p:nvSpPr>
          <p:cNvPr id="1126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26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664902" y="1905000"/>
            <a:ext cx="2389910" cy="914400"/>
          </a:xfrm>
          <a:prstGeom prst="rect">
            <a:avLst/>
          </a:prstGeom>
          <a:noFill/>
        </p:spPr>
      </p:pic>
    </p:spTree>
    <p:extLst>
      <p:ext uri="{BB962C8B-B14F-4D97-AF65-F5344CB8AC3E}">
        <p14:creationId xmlns:p14="http://schemas.microsoft.com/office/powerpoint/2010/main" val="25662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5"/>
                                        </p:tgtEl>
                                        <p:attrNameLst>
                                          <p:attrName>style.visibility</p:attrName>
                                        </p:attrNameLst>
                                      </p:cBhvr>
                                      <p:to>
                                        <p:strVal val="visible"/>
                                      </p:to>
                                    </p:set>
                                    <p:animEffect transition="in" filter="blinds(horizontal)">
                                      <p:cBhvr>
                                        <p:cTn id="7" dur="500"/>
                                        <p:tgtEl>
                                          <p:spTgt spid="11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Stress and deformation in a twisted elastic circular shaft</a:t>
            </a:r>
            <a:endParaRPr lang="en-US" dirty="0"/>
          </a:p>
        </p:txBody>
      </p:sp>
      <p:pic>
        <p:nvPicPr>
          <p:cNvPr id="4" name="Picture 2"/>
          <p:cNvPicPr>
            <a:picLocks noChangeAspect="1" noChangeArrowheads="1"/>
          </p:cNvPicPr>
          <p:nvPr/>
        </p:nvPicPr>
        <p:blipFill>
          <a:blip r:embed="rId2" cstate="print"/>
          <a:srcRect t="41304"/>
          <a:stretch>
            <a:fillRect/>
          </a:stretch>
        </p:blipFill>
        <p:spPr bwMode="auto">
          <a:xfrm>
            <a:off x="1219200" y="2133600"/>
            <a:ext cx="4838700" cy="1028700"/>
          </a:xfrm>
          <a:prstGeom prst="rect">
            <a:avLst/>
          </a:prstGeom>
          <a:noFill/>
          <a:ln w="9525">
            <a:noFill/>
            <a:miter lim="800000"/>
            <a:headEnd/>
            <a:tailEnd/>
          </a:ln>
        </p:spPr>
      </p:pic>
      <p:sp>
        <p:nvSpPr>
          <p:cNvPr id="5" name="TextBox 4"/>
          <p:cNvSpPr txBox="1"/>
          <p:nvPr/>
        </p:nvSpPr>
        <p:spPr>
          <a:xfrm>
            <a:off x="1295400" y="1752600"/>
            <a:ext cx="2057400" cy="381000"/>
          </a:xfrm>
          <a:prstGeom prst="rect">
            <a:avLst/>
          </a:prstGeom>
          <a:noFill/>
        </p:spPr>
        <p:txBody>
          <a:bodyPr wrap="square" rtlCol="0">
            <a:spAutoFit/>
          </a:bodyPr>
          <a:lstStyle/>
          <a:p>
            <a:r>
              <a:rPr lang="en-US" dirty="0" smtClean="0"/>
              <a:t>From</a:t>
            </a:r>
            <a:endParaRPr lang="en-US" dirty="0"/>
          </a:p>
        </p:txBody>
      </p:sp>
      <p:sp>
        <p:nvSpPr>
          <p:cNvPr id="6" name="TextBox 5"/>
          <p:cNvSpPr txBox="1"/>
          <p:nvPr/>
        </p:nvSpPr>
        <p:spPr>
          <a:xfrm>
            <a:off x="1752600" y="3429000"/>
            <a:ext cx="1143000" cy="381000"/>
          </a:xfrm>
          <a:prstGeom prst="rect">
            <a:avLst/>
          </a:prstGeom>
          <a:noFill/>
        </p:spPr>
        <p:txBody>
          <a:bodyPr wrap="square" rtlCol="0">
            <a:spAutoFit/>
          </a:bodyPr>
          <a:lstStyle/>
          <a:p>
            <a:r>
              <a:rPr lang="en-US" dirty="0" smtClean="0"/>
              <a:t>and</a:t>
            </a:r>
            <a:endParaRPr lang="en-US" dirty="0"/>
          </a:p>
        </p:txBody>
      </p:sp>
      <p:sp>
        <p:nvSpPr>
          <p:cNvPr id="4608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608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57200" y="4343400"/>
            <a:ext cx="4925291" cy="914400"/>
          </a:xfrm>
          <a:prstGeom prst="rect">
            <a:avLst/>
          </a:prstGeom>
          <a:noFill/>
        </p:spPr>
      </p:pic>
      <p:sp>
        <p:nvSpPr>
          <p:cNvPr id="46083" name="Rectangle 3"/>
          <p:cNvSpPr>
            <a:spLocks noChangeArrowheads="1"/>
          </p:cNvSpPr>
          <p:nvPr/>
        </p:nvSpPr>
        <p:spPr bwMode="auto">
          <a:xfrm>
            <a:off x="0" y="876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90800" y="3200400"/>
            <a:ext cx="2389910" cy="914400"/>
          </a:xfrm>
          <a:prstGeom prst="rect">
            <a:avLst/>
          </a:prstGeom>
          <a:noFill/>
        </p:spPr>
      </p:pic>
      <p:sp>
        <p:nvSpPr>
          <p:cNvPr id="4608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6084"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81000" y="5410200"/>
            <a:ext cx="4572000" cy="806824"/>
          </a:xfrm>
          <a:prstGeom prst="rect">
            <a:avLst/>
          </a:prstGeom>
          <a:noFill/>
        </p:spPr>
      </p:pic>
      <p:sp>
        <p:nvSpPr>
          <p:cNvPr id="46086" name="Rectangle 6"/>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608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6087"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305925" y="5562600"/>
            <a:ext cx="3649579" cy="762000"/>
          </a:xfrm>
          <a:prstGeom prst="rect">
            <a:avLst/>
          </a:prstGeom>
          <a:noFill/>
        </p:spPr>
      </p:pic>
      <p:sp>
        <p:nvSpPr>
          <p:cNvPr id="16" name="TextBox 15"/>
          <p:cNvSpPr txBox="1"/>
          <p:nvPr/>
        </p:nvSpPr>
        <p:spPr>
          <a:xfrm>
            <a:off x="4876800" y="2438400"/>
            <a:ext cx="1524000" cy="369332"/>
          </a:xfrm>
          <a:prstGeom prst="rect">
            <a:avLst/>
          </a:prstGeom>
          <a:noFill/>
        </p:spPr>
        <p:txBody>
          <a:bodyPr wrap="square" rtlCol="0">
            <a:spAutoFit/>
          </a:bodyPr>
          <a:lstStyle/>
          <a:p>
            <a:r>
              <a:rPr lang="en-US" dirty="0" smtClean="0"/>
              <a:t>------ (A)</a:t>
            </a:r>
            <a:endParaRPr lang="en-US" dirty="0"/>
          </a:p>
        </p:txBody>
      </p:sp>
    </p:spTree>
    <p:extLst>
      <p:ext uri="{BB962C8B-B14F-4D97-AF65-F5344CB8AC3E}">
        <p14:creationId xmlns:p14="http://schemas.microsoft.com/office/powerpoint/2010/main" val="31251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6081"/>
                                        </p:tgtEl>
                                        <p:attrNameLst>
                                          <p:attrName>style.visibility</p:attrName>
                                        </p:attrNameLst>
                                      </p:cBhvr>
                                      <p:to>
                                        <p:strVal val="visible"/>
                                      </p:to>
                                    </p:set>
                                    <p:animEffect transition="in" filter="blinds(horizontal)">
                                      <p:cBhvr>
                                        <p:cTn id="12" dur="500"/>
                                        <p:tgtEl>
                                          <p:spTgt spid="460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084"/>
                                        </p:tgtEl>
                                        <p:attrNameLst>
                                          <p:attrName>style.visibility</p:attrName>
                                        </p:attrNameLst>
                                      </p:cBhvr>
                                      <p:to>
                                        <p:strVal val="visible"/>
                                      </p:to>
                                    </p:set>
                                    <p:animEffect transition="in" filter="blinds(horizontal)">
                                      <p:cBhvr>
                                        <p:cTn id="17" dur="500"/>
                                        <p:tgtEl>
                                          <p:spTgt spid="460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6087"/>
                                        </p:tgtEl>
                                        <p:attrNameLst>
                                          <p:attrName>style.visibility</p:attrName>
                                        </p:attrNameLst>
                                      </p:cBhvr>
                                      <p:to>
                                        <p:strVal val="visible"/>
                                      </p:to>
                                    </p:set>
                                    <p:animEffect transition="in" filter="blinds(horizontal)">
                                      <p:cBhvr>
                                        <p:cTn id="22" dur="5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Box 3"/>
          <p:cNvSpPr txBox="1"/>
          <p:nvPr/>
        </p:nvSpPr>
        <p:spPr>
          <a:xfrm>
            <a:off x="685800" y="1752600"/>
            <a:ext cx="3429000" cy="369332"/>
          </a:xfrm>
          <a:prstGeom prst="rect">
            <a:avLst/>
          </a:prstGeom>
          <a:noFill/>
        </p:spPr>
        <p:txBody>
          <a:bodyPr wrap="square" rtlCol="0">
            <a:spAutoFit/>
          </a:bodyPr>
          <a:lstStyle/>
          <a:p>
            <a:r>
              <a:rPr lang="en-US" dirty="0" smtClean="0"/>
              <a:t>From Equation2</a:t>
            </a:r>
            <a:endParaRPr lang="en-US" dirty="0"/>
          </a:p>
        </p:txBody>
      </p:sp>
      <p:sp>
        <p:nvSpPr>
          <p:cNvPr id="4813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81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8132"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2286000"/>
            <a:ext cx="2674620" cy="685800"/>
          </a:xfrm>
          <a:prstGeom prst="rect">
            <a:avLst/>
          </a:prstGeom>
          <a:noFill/>
        </p:spPr>
      </p:pic>
      <p:sp>
        <p:nvSpPr>
          <p:cNvPr id="48134" name="Rectangle 6"/>
          <p:cNvSpPr>
            <a:spLocks noChangeArrowheads="1"/>
          </p:cNvSpPr>
          <p:nvPr/>
        </p:nvSpPr>
        <p:spPr bwMode="auto">
          <a:xfrm>
            <a:off x="0" y="285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TextBox 10"/>
          <p:cNvSpPr txBox="1"/>
          <p:nvPr/>
        </p:nvSpPr>
        <p:spPr>
          <a:xfrm>
            <a:off x="838200" y="3200400"/>
            <a:ext cx="6324600" cy="646331"/>
          </a:xfrm>
          <a:prstGeom prst="rect">
            <a:avLst/>
          </a:prstGeom>
          <a:noFill/>
        </p:spPr>
        <p:txBody>
          <a:bodyPr wrap="square" rtlCol="0">
            <a:spAutoFit/>
          </a:bodyPr>
          <a:lstStyle/>
          <a:p>
            <a:r>
              <a:rPr lang="en-US" dirty="0" smtClean="0"/>
              <a:t>The total angle of twist between the ends is calculated by integrating </a:t>
            </a:r>
            <a:r>
              <a:rPr lang="en-US" dirty="0" err="1" smtClean="0"/>
              <a:t>eq</a:t>
            </a:r>
            <a:r>
              <a:rPr lang="en-US" dirty="0" smtClean="0"/>
              <a:t> 4</a:t>
            </a:r>
            <a:endParaRPr lang="en-US" dirty="0"/>
          </a:p>
        </p:txBody>
      </p:sp>
      <p:sp>
        <p:nvSpPr>
          <p:cNvPr id="481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8135"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76400" y="4114800"/>
            <a:ext cx="5094514" cy="914400"/>
          </a:xfrm>
          <a:prstGeom prst="rect">
            <a:avLst/>
          </a:prstGeom>
          <a:noFill/>
        </p:spPr>
      </p:pic>
      <p:sp>
        <p:nvSpPr>
          <p:cNvPr id="14" name="TextBox 13"/>
          <p:cNvSpPr txBox="1"/>
          <p:nvPr/>
        </p:nvSpPr>
        <p:spPr>
          <a:xfrm>
            <a:off x="1219200" y="5257800"/>
            <a:ext cx="5943600" cy="369332"/>
          </a:xfrm>
          <a:prstGeom prst="rect">
            <a:avLst/>
          </a:prstGeom>
          <a:noFill/>
        </p:spPr>
        <p:txBody>
          <a:bodyPr wrap="square" rtlCol="0">
            <a:spAutoFit/>
          </a:bodyPr>
          <a:lstStyle/>
          <a:p>
            <a:r>
              <a:rPr lang="en-US" dirty="0" smtClean="0"/>
              <a:t>Substituting eq.4 in eq. A  we get</a:t>
            </a:r>
            <a:endParaRPr lang="en-US" dirty="0"/>
          </a:p>
        </p:txBody>
      </p:sp>
      <p:sp>
        <p:nvSpPr>
          <p:cNvPr id="481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8137" name="Picture 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78016" y="5791200"/>
            <a:ext cx="2689058" cy="685800"/>
          </a:xfrm>
          <a:prstGeom prst="rect">
            <a:avLst/>
          </a:prstGeom>
          <a:noFill/>
        </p:spPr>
      </p:pic>
    </p:spTree>
    <p:extLst>
      <p:ext uri="{BB962C8B-B14F-4D97-AF65-F5344CB8AC3E}">
        <p14:creationId xmlns:p14="http://schemas.microsoft.com/office/powerpoint/2010/main" val="98176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135"/>
                                        </p:tgtEl>
                                        <p:attrNameLst>
                                          <p:attrName>style.visibility</p:attrName>
                                        </p:attrNameLst>
                                      </p:cBhvr>
                                      <p:to>
                                        <p:strVal val="visible"/>
                                      </p:to>
                                    </p:set>
                                    <p:animEffect transition="in" filter="blinds(horizontal)">
                                      <p:cBhvr>
                                        <p:cTn id="12" dur="500"/>
                                        <p:tgtEl>
                                          <p:spTgt spid="481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8137"/>
                                        </p:tgtEl>
                                        <p:attrNameLst>
                                          <p:attrName>style.visibility</p:attrName>
                                        </p:attrNameLst>
                                      </p:cBhvr>
                                      <p:to>
                                        <p:strVal val="visible"/>
                                      </p:to>
                                    </p:set>
                                    <p:animEffect transition="in" filter="blinds(horizontal)">
                                      <p:cBhvr>
                                        <p:cTn id="22" dur="500"/>
                                        <p:tgtEl>
                                          <p:spTgt spid="48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dirty="0" smtClean="0"/>
              <a:t>A solid steel bar of circular cross-section has diameter d=1.5in, length L=54in, and G=11.5x10</a:t>
            </a:r>
            <a:r>
              <a:rPr lang="en-US" sz="1400" baseline="30000" dirty="0" smtClean="0"/>
              <a:t>6</a:t>
            </a:r>
            <a:r>
              <a:rPr lang="en-US" sz="1400" dirty="0" smtClean="0"/>
              <a:t>psi.</a:t>
            </a:r>
          </a:p>
          <a:p>
            <a:r>
              <a:rPr lang="en-US" sz="1400" dirty="0" smtClean="0"/>
              <a:t>a) if T=250lb-ft, what is the max shear stress in the bar? What is the angle of twist between the ends.</a:t>
            </a:r>
          </a:p>
          <a:p>
            <a:r>
              <a:rPr lang="en-US" sz="1400" dirty="0" smtClean="0"/>
              <a:t>b) if the allowable shear stress is 6000 psi and the allowable angle of twist is 2.5</a:t>
            </a:r>
            <a:r>
              <a:rPr lang="en-US" sz="1400" baseline="30000" dirty="0" smtClean="0"/>
              <a:t>0</a:t>
            </a:r>
            <a:r>
              <a:rPr lang="en-US" sz="1400" dirty="0" smtClean="0"/>
              <a:t>, what is the maximum permissible torque?</a:t>
            </a:r>
          </a:p>
          <a:p>
            <a:endParaRPr lang="en-US" sz="1400" dirty="0" smtClean="0"/>
          </a:p>
          <a:p>
            <a:endParaRPr lang="en-US" dirty="0"/>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676400" y="3355174"/>
            <a:ext cx="4876800" cy="1521626"/>
          </a:xfrm>
          <a:prstGeom prst="rect">
            <a:avLst/>
          </a:prstGeom>
        </p:spPr>
      </p:pic>
    </p:spTree>
    <p:extLst>
      <p:ext uri="{BB962C8B-B14F-4D97-AF65-F5344CB8AC3E}">
        <p14:creationId xmlns:p14="http://schemas.microsoft.com/office/powerpoint/2010/main" val="12805509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97574" y="1233627"/>
            <a:ext cx="8794026" cy="5229480"/>
          </a:xfrm>
          <a:prstGeom prst="rect">
            <a:avLst/>
          </a:prstGeom>
        </p:spPr>
      </p:pic>
    </p:spTree>
    <p:extLst>
      <p:ext uri="{BB962C8B-B14F-4D97-AF65-F5344CB8AC3E}">
        <p14:creationId xmlns:p14="http://schemas.microsoft.com/office/powerpoint/2010/main" val="222909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409765" y="3039798"/>
            <a:ext cx="4324470" cy="3700462"/>
          </a:xfrm>
          <a:prstGeom prst="rect">
            <a:avLst/>
          </a:prstGeom>
        </p:spPr>
      </p:pic>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228600" y="308644"/>
            <a:ext cx="8686800" cy="2697148"/>
          </a:xfrm>
          <a:prstGeom prst="rect">
            <a:avLst/>
          </a:prstGeom>
        </p:spPr>
      </p:pic>
    </p:spTree>
    <p:extLst>
      <p:ext uri="{BB962C8B-B14F-4D97-AF65-F5344CB8AC3E}">
        <p14:creationId xmlns:p14="http://schemas.microsoft.com/office/powerpoint/2010/main" val="1409286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3013" name="Picture 5"/>
          <p:cNvPicPr>
            <a:picLocks noChangeAspect="1" noChangeArrowheads="1"/>
          </p:cNvPicPr>
          <p:nvPr/>
        </p:nvPicPr>
        <p:blipFill>
          <a:blip r:embed="rId2" cstate="print"/>
          <a:srcRect/>
          <a:stretch>
            <a:fillRect/>
          </a:stretch>
        </p:blipFill>
        <p:spPr bwMode="auto">
          <a:xfrm>
            <a:off x="4876799" y="2667000"/>
            <a:ext cx="3079789" cy="2057400"/>
          </a:xfrm>
          <a:prstGeom prst="rect">
            <a:avLst/>
          </a:prstGeom>
          <a:noFill/>
          <a:ln w="9525">
            <a:noFill/>
            <a:miter lim="800000"/>
            <a:headEnd/>
            <a:tailEnd/>
          </a:ln>
        </p:spPr>
      </p:pic>
      <p:pic>
        <p:nvPicPr>
          <p:cNvPr id="15361" name="Picture 1"/>
          <p:cNvPicPr>
            <a:picLocks noChangeAspect="1" noChangeArrowheads="1"/>
          </p:cNvPicPr>
          <p:nvPr/>
        </p:nvPicPr>
        <p:blipFill>
          <a:blip r:embed="rId3" cstate="print"/>
          <a:srcRect/>
          <a:stretch>
            <a:fillRect/>
          </a:stretch>
        </p:blipFill>
        <p:spPr bwMode="auto">
          <a:xfrm>
            <a:off x="762000" y="1524000"/>
            <a:ext cx="6991350" cy="1276350"/>
          </a:xfrm>
          <a:prstGeom prst="rect">
            <a:avLst/>
          </a:prstGeom>
          <a:noFill/>
          <a:ln w="9525">
            <a:noFill/>
            <a:miter lim="800000"/>
            <a:headEnd/>
            <a:tailEnd/>
          </a:ln>
        </p:spPr>
      </p:pic>
      <p:pic>
        <p:nvPicPr>
          <p:cNvPr id="15362" name="Picture 2"/>
          <p:cNvPicPr>
            <a:picLocks noChangeAspect="1" noChangeArrowheads="1"/>
          </p:cNvPicPr>
          <p:nvPr/>
        </p:nvPicPr>
        <p:blipFill>
          <a:blip r:embed="rId4" cstate="print"/>
          <a:srcRect/>
          <a:stretch>
            <a:fillRect/>
          </a:stretch>
        </p:blipFill>
        <p:spPr bwMode="auto">
          <a:xfrm>
            <a:off x="781050" y="4762500"/>
            <a:ext cx="7581900" cy="1104900"/>
          </a:xfrm>
          <a:prstGeom prst="rect">
            <a:avLst/>
          </a:prstGeom>
          <a:noFill/>
          <a:ln w="9525">
            <a:noFill/>
            <a:miter lim="800000"/>
            <a:headEnd/>
            <a:tailEnd/>
          </a:ln>
        </p:spPr>
      </p:pic>
      <p:pic>
        <p:nvPicPr>
          <p:cNvPr id="15363" name="Picture 3"/>
          <p:cNvPicPr>
            <a:picLocks noChangeAspect="1" noChangeArrowheads="1"/>
          </p:cNvPicPr>
          <p:nvPr/>
        </p:nvPicPr>
        <p:blipFill>
          <a:blip r:embed="rId5" cstate="print"/>
          <a:srcRect/>
          <a:stretch>
            <a:fillRect/>
          </a:stretch>
        </p:blipFill>
        <p:spPr bwMode="auto">
          <a:xfrm>
            <a:off x="685800" y="5838825"/>
            <a:ext cx="7019925" cy="561975"/>
          </a:xfrm>
          <a:prstGeom prst="rect">
            <a:avLst/>
          </a:prstGeom>
          <a:noFill/>
          <a:ln w="9525">
            <a:noFill/>
            <a:miter lim="800000"/>
            <a:headEnd/>
            <a:tailEnd/>
          </a:ln>
        </p:spPr>
      </p:pic>
    </p:spTree>
    <p:extLst>
      <p:ext uri="{BB962C8B-B14F-4D97-AF65-F5344CB8AC3E}">
        <p14:creationId xmlns:p14="http://schemas.microsoft.com/office/powerpoint/2010/main" val="9721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linds(horizontal)">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blinds(horizontal)">
                                      <p:cBhvr>
                                        <p:cTn id="12"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457200" y="1219200"/>
            <a:ext cx="8229600" cy="1219200"/>
          </a:xfrm>
        </p:spPr>
        <p:txBody>
          <a:bodyPr/>
          <a:lstStyle/>
          <a:p>
            <a:endParaRPr lang="en-US" dirty="0"/>
          </a:p>
        </p:txBody>
      </p:sp>
      <p:pic>
        <p:nvPicPr>
          <p:cNvPr id="4" name="Picture 3"/>
          <p:cNvPicPr>
            <a:picLocks noChangeAspect="1"/>
          </p:cNvPicPr>
          <p:nvPr/>
        </p:nvPicPr>
        <p:blipFill>
          <a:blip r:embed="rId2"/>
          <a:stretch>
            <a:fillRect/>
          </a:stretch>
        </p:blipFill>
        <p:spPr>
          <a:xfrm>
            <a:off x="421710" y="1524000"/>
            <a:ext cx="8686800" cy="1418253"/>
          </a:xfrm>
          <a:prstGeom prst="rect">
            <a:avLst/>
          </a:prstGeom>
        </p:spPr>
      </p:pic>
      <p:pic>
        <p:nvPicPr>
          <p:cNvPr id="5" name="Picture 4"/>
          <p:cNvPicPr>
            <a:picLocks noChangeAspect="1"/>
          </p:cNvPicPr>
          <p:nvPr/>
        </p:nvPicPr>
        <p:blipFill>
          <a:blip r:embed="rId3"/>
          <a:stretch>
            <a:fillRect/>
          </a:stretch>
        </p:blipFill>
        <p:spPr>
          <a:xfrm>
            <a:off x="440499" y="2514600"/>
            <a:ext cx="8752114" cy="4139293"/>
          </a:xfrm>
          <a:prstGeom prst="rect">
            <a:avLst/>
          </a:prstGeom>
        </p:spPr>
      </p:pic>
    </p:spTree>
    <p:extLst>
      <p:ext uri="{BB962C8B-B14F-4D97-AF65-F5344CB8AC3E}">
        <p14:creationId xmlns:p14="http://schemas.microsoft.com/office/powerpoint/2010/main" val="390050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9154" name="Picture 2"/>
          <p:cNvPicPr>
            <a:picLocks noChangeAspect="1" noChangeArrowheads="1"/>
          </p:cNvPicPr>
          <p:nvPr/>
        </p:nvPicPr>
        <p:blipFill>
          <a:blip r:embed="rId2" cstate="print"/>
          <a:srcRect/>
          <a:stretch>
            <a:fillRect/>
          </a:stretch>
        </p:blipFill>
        <p:spPr bwMode="auto">
          <a:xfrm>
            <a:off x="681106" y="1524000"/>
            <a:ext cx="7881870" cy="1219200"/>
          </a:xfrm>
          <a:prstGeom prst="rect">
            <a:avLst/>
          </a:prstGeom>
          <a:noFill/>
          <a:ln w="9525">
            <a:noFill/>
            <a:miter lim="800000"/>
            <a:headEnd/>
            <a:tailEnd/>
          </a:ln>
        </p:spPr>
      </p:pic>
      <p:pic>
        <p:nvPicPr>
          <p:cNvPr id="49155" name="Picture 3"/>
          <p:cNvPicPr>
            <a:picLocks noChangeAspect="1" noChangeArrowheads="1"/>
          </p:cNvPicPr>
          <p:nvPr/>
        </p:nvPicPr>
        <p:blipFill>
          <a:blip r:embed="rId3" cstate="print"/>
          <a:srcRect/>
          <a:stretch>
            <a:fillRect/>
          </a:stretch>
        </p:blipFill>
        <p:spPr bwMode="auto">
          <a:xfrm>
            <a:off x="1447800" y="3124200"/>
            <a:ext cx="4114800" cy="3276600"/>
          </a:xfrm>
          <a:prstGeom prst="rect">
            <a:avLst/>
          </a:prstGeom>
          <a:noFill/>
          <a:ln w="9525">
            <a:noFill/>
            <a:miter lim="800000"/>
            <a:headEnd/>
            <a:tailEnd/>
          </a:ln>
        </p:spPr>
      </p:pic>
    </p:spTree>
    <p:extLst>
      <p:ext uri="{BB962C8B-B14F-4D97-AF65-F5344CB8AC3E}">
        <p14:creationId xmlns:p14="http://schemas.microsoft.com/office/powerpoint/2010/main" val="38262289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8130" name="Picture 2"/>
          <p:cNvPicPr>
            <a:picLocks noGrp="1" noChangeAspect="1" noChangeArrowheads="1"/>
          </p:cNvPicPr>
          <p:nvPr>
            <p:ph idx="1"/>
          </p:nvPr>
        </p:nvPicPr>
        <p:blipFill>
          <a:blip r:embed="rId2" cstate="print"/>
          <a:srcRect/>
          <a:stretch>
            <a:fillRect/>
          </a:stretch>
        </p:blipFill>
        <p:spPr bwMode="auto">
          <a:xfrm>
            <a:off x="1371599" y="1600200"/>
            <a:ext cx="2151089" cy="1600200"/>
          </a:xfrm>
          <a:prstGeom prst="rect">
            <a:avLst/>
          </a:prstGeom>
          <a:noFill/>
          <a:ln w="9525">
            <a:noFill/>
            <a:miter lim="800000"/>
            <a:headEnd/>
            <a:tailEnd/>
          </a:ln>
        </p:spPr>
      </p:pic>
      <p:pic>
        <p:nvPicPr>
          <p:cNvPr id="48132" name="Picture 4"/>
          <p:cNvPicPr>
            <a:picLocks noChangeAspect="1" noChangeArrowheads="1"/>
          </p:cNvPicPr>
          <p:nvPr/>
        </p:nvPicPr>
        <p:blipFill>
          <a:blip r:embed="rId3" cstate="print"/>
          <a:srcRect/>
          <a:stretch>
            <a:fillRect/>
          </a:stretch>
        </p:blipFill>
        <p:spPr bwMode="auto">
          <a:xfrm>
            <a:off x="4572000" y="1676400"/>
            <a:ext cx="1914525" cy="1390650"/>
          </a:xfrm>
          <a:prstGeom prst="rect">
            <a:avLst/>
          </a:prstGeom>
          <a:noFill/>
          <a:ln w="9525">
            <a:noFill/>
            <a:miter lim="800000"/>
            <a:headEnd/>
            <a:tailEnd/>
          </a:ln>
        </p:spPr>
      </p:pic>
      <p:pic>
        <p:nvPicPr>
          <p:cNvPr id="48133" name="Picture 5"/>
          <p:cNvPicPr>
            <a:picLocks noChangeAspect="1" noChangeArrowheads="1"/>
          </p:cNvPicPr>
          <p:nvPr/>
        </p:nvPicPr>
        <p:blipFill>
          <a:blip r:embed="rId4" cstate="print"/>
          <a:srcRect/>
          <a:stretch>
            <a:fillRect/>
          </a:stretch>
        </p:blipFill>
        <p:spPr bwMode="auto">
          <a:xfrm>
            <a:off x="1371599" y="3962400"/>
            <a:ext cx="2930769" cy="1371600"/>
          </a:xfrm>
          <a:prstGeom prst="rect">
            <a:avLst/>
          </a:prstGeom>
          <a:noFill/>
          <a:ln w="9525">
            <a:noFill/>
            <a:miter lim="800000"/>
            <a:headEnd/>
            <a:tailEnd/>
          </a:ln>
        </p:spPr>
      </p:pic>
      <p:pic>
        <p:nvPicPr>
          <p:cNvPr id="48134" name="Picture 6"/>
          <p:cNvPicPr>
            <a:picLocks noChangeAspect="1" noChangeArrowheads="1"/>
          </p:cNvPicPr>
          <p:nvPr/>
        </p:nvPicPr>
        <p:blipFill>
          <a:blip r:embed="rId5" cstate="print"/>
          <a:srcRect/>
          <a:stretch>
            <a:fillRect/>
          </a:stretch>
        </p:blipFill>
        <p:spPr bwMode="auto">
          <a:xfrm>
            <a:off x="5181600" y="3581400"/>
            <a:ext cx="2466975" cy="1724025"/>
          </a:xfrm>
          <a:prstGeom prst="rect">
            <a:avLst/>
          </a:prstGeom>
          <a:noFill/>
          <a:ln w="9525">
            <a:noFill/>
            <a:miter lim="800000"/>
            <a:headEnd/>
            <a:tailEnd/>
          </a:ln>
        </p:spPr>
      </p:pic>
    </p:spTree>
    <p:extLst>
      <p:ext uri="{BB962C8B-B14F-4D97-AF65-F5344CB8AC3E}">
        <p14:creationId xmlns:p14="http://schemas.microsoft.com/office/powerpoint/2010/main" val="15812378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92162"/>
          </a:xfrm>
        </p:spPr>
        <p:txBody>
          <a:bodyPr/>
          <a:lstStyle/>
          <a:p>
            <a:r>
              <a:rPr lang="en-US" dirty="0" smtClean="0"/>
              <a:t>Problem</a:t>
            </a:r>
            <a:endParaRPr lang="en-US" dirty="0"/>
          </a:p>
        </p:txBody>
      </p:sp>
      <p:pic>
        <p:nvPicPr>
          <p:cNvPr id="6146" name="Picture 2"/>
          <p:cNvPicPr>
            <a:picLocks noChangeAspect="1" noChangeArrowheads="1"/>
          </p:cNvPicPr>
          <p:nvPr/>
        </p:nvPicPr>
        <p:blipFill>
          <a:blip r:embed="rId2" cstate="print"/>
          <a:srcRect r="66667"/>
          <a:stretch>
            <a:fillRect/>
          </a:stretch>
        </p:blipFill>
        <p:spPr bwMode="auto">
          <a:xfrm>
            <a:off x="3352800" y="0"/>
            <a:ext cx="3581400" cy="4040268"/>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33333" b="62050"/>
          <a:stretch>
            <a:fillRect/>
          </a:stretch>
        </p:blipFill>
        <p:spPr bwMode="auto">
          <a:xfrm>
            <a:off x="381000" y="4038600"/>
            <a:ext cx="8543293" cy="1828800"/>
          </a:xfrm>
          <a:prstGeom prst="rect">
            <a:avLst/>
          </a:prstGeom>
          <a:noFill/>
          <a:ln w="9525">
            <a:noFill/>
            <a:miter lim="800000"/>
            <a:headEnd/>
            <a:tailEnd/>
          </a:ln>
        </p:spPr>
      </p:pic>
    </p:spTree>
    <p:extLst>
      <p:ext uri="{BB962C8B-B14F-4D97-AF65-F5344CB8AC3E}">
        <p14:creationId xmlns:p14="http://schemas.microsoft.com/office/powerpoint/2010/main" val="9389053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5058" name="Picture 2"/>
          <p:cNvPicPr>
            <a:picLocks noChangeAspect="1" noChangeArrowheads="1"/>
          </p:cNvPicPr>
          <p:nvPr/>
        </p:nvPicPr>
        <p:blipFill>
          <a:blip r:embed="rId2" cstate="print"/>
          <a:srcRect r="68462"/>
          <a:stretch>
            <a:fillRect/>
          </a:stretch>
        </p:blipFill>
        <p:spPr bwMode="auto">
          <a:xfrm>
            <a:off x="1828800" y="1385888"/>
            <a:ext cx="4267200" cy="4086225"/>
          </a:xfrm>
          <a:prstGeom prst="rect">
            <a:avLst/>
          </a:prstGeom>
          <a:noFill/>
          <a:ln w="9525">
            <a:noFill/>
            <a:miter lim="800000"/>
            <a:headEnd/>
            <a:tailEnd/>
          </a:ln>
        </p:spPr>
      </p:pic>
    </p:spTree>
    <p:extLst>
      <p:ext uri="{BB962C8B-B14F-4D97-AF65-F5344CB8AC3E}">
        <p14:creationId xmlns:p14="http://schemas.microsoft.com/office/powerpoint/2010/main" val="42907333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6082" name="Picture 2"/>
          <p:cNvPicPr>
            <a:picLocks noChangeAspect="1" noChangeArrowheads="1"/>
          </p:cNvPicPr>
          <p:nvPr/>
        </p:nvPicPr>
        <p:blipFill>
          <a:blip r:embed="rId2" cstate="print"/>
          <a:srcRect r="66902"/>
          <a:stretch>
            <a:fillRect/>
          </a:stretch>
        </p:blipFill>
        <p:spPr bwMode="auto">
          <a:xfrm>
            <a:off x="2362200" y="2133600"/>
            <a:ext cx="2743200" cy="2133600"/>
          </a:xfrm>
          <a:prstGeom prst="rect">
            <a:avLst/>
          </a:prstGeom>
          <a:noFill/>
          <a:ln w="9525">
            <a:noFill/>
            <a:miter lim="800000"/>
            <a:headEnd/>
            <a:tailEnd/>
          </a:ln>
        </p:spPr>
      </p:pic>
      <p:sp>
        <p:nvSpPr>
          <p:cNvPr id="5" name="TextBox 4"/>
          <p:cNvSpPr txBox="1"/>
          <p:nvPr/>
        </p:nvSpPr>
        <p:spPr>
          <a:xfrm>
            <a:off x="457200" y="1752600"/>
            <a:ext cx="685800" cy="369332"/>
          </a:xfrm>
          <a:prstGeom prst="rect">
            <a:avLst/>
          </a:prstGeom>
          <a:noFill/>
        </p:spPr>
        <p:txBody>
          <a:bodyPr wrap="square" rtlCol="0">
            <a:spAutoFit/>
          </a:bodyPr>
          <a:lstStyle/>
          <a:p>
            <a:r>
              <a:rPr lang="en-US" dirty="0" smtClean="0"/>
              <a:t>b</a:t>
            </a:r>
            <a:endParaRPr lang="en-US" dirty="0"/>
          </a:p>
        </p:txBody>
      </p:sp>
      <p:sp>
        <p:nvSpPr>
          <p:cNvPr id="6" name="TextBox 5"/>
          <p:cNvSpPr txBox="1"/>
          <p:nvPr/>
        </p:nvSpPr>
        <p:spPr>
          <a:xfrm>
            <a:off x="5791200" y="2362200"/>
            <a:ext cx="2057400" cy="369332"/>
          </a:xfrm>
          <a:prstGeom prst="rect">
            <a:avLst/>
          </a:prstGeom>
          <a:noFill/>
        </p:spPr>
        <p:txBody>
          <a:bodyPr wrap="square" rtlCol="0">
            <a:spAutoFit/>
          </a:bodyPr>
          <a:lstStyle/>
          <a:p>
            <a:r>
              <a:rPr lang="en-US" dirty="0" smtClean="0"/>
              <a:t>d = 77.8mm</a:t>
            </a:r>
            <a:endParaRPr lang="en-US" dirty="0"/>
          </a:p>
        </p:txBody>
      </p:sp>
    </p:spTree>
    <p:extLst>
      <p:ext uri="{BB962C8B-B14F-4D97-AF65-F5344CB8AC3E}">
        <p14:creationId xmlns:p14="http://schemas.microsoft.com/office/powerpoint/2010/main" val="466683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57200" y="274638"/>
            <a:ext cx="8229600" cy="792162"/>
          </a:xfrm>
        </p:spPr>
        <p:txBody>
          <a:bodyPr>
            <a:normAutofit/>
          </a:bodyPr>
          <a:lstStyle/>
          <a:p>
            <a:r>
              <a:rPr lang="en-US" dirty="0" smtClean="0"/>
              <a:t>Problem</a:t>
            </a:r>
            <a:endParaRPr lang="en-US" dirty="0"/>
          </a:p>
        </p:txBody>
      </p:sp>
      <p:pic>
        <p:nvPicPr>
          <p:cNvPr id="46081" name="Picture 1"/>
          <p:cNvPicPr>
            <a:picLocks noChangeAspect="1" noChangeArrowheads="1"/>
          </p:cNvPicPr>
          <p:nvPr/>
        </p:nvPicPr>
        <p:blipFill>
          <a:blip r:embed="rId2" cstate="print"/>
          <a:srcRect/>
          <a:stretch>
            <a:fillRect/>
          </a:stretch>
        </p:blipFill>
        <p:spPr bwMode="auto">
          <a:xfrm>
            <a:off x="838200" y="4343400"/>
            <a:ext cx="7315200" cy="2000738"/>
          </a:xfrm>
          <a:prstGeom prst="rect">
            <a:avLst/>
          </a:prstGeom>
          <a:noFill/>
          <a:ln w="9525">
            <a:noFill/>
            <a:miter lim="800000"/>
            <a:headEnd/>
            <a:tailEnd/>
          </a:ln>
        </p:spPr>
      </p:pic>
      <p:pic>
        <p:nvPicPr>
          <p:cNvPr id="46082" name="Picture 2"/>
          <p:cNvPicPr>
            <a:picLocks noChangeAspect="1" noChangeArrowheads="1"/>
          </p:cNvPicPr>
          <p:nvPr/>
        </p:nvPicPr>
        <p:blipFill>
          <a:blip r:embed="rId3" cstate="print"/>
          <a:srcRect/>
          <a:stretch>
            <a:fillRect/>
          </a:stretch>
        </p:blipFill>
        <p:spPr bwMode="auto">
          <a:xfrm>
            <a:off x="3505200" y="1371600"/>
            <a:ext cx="3048000" cy="2421194"/>
          </a:xfrm>
          <a:prstGeom prst="rect">
            <a:avLst/>
          </a:prstGeom>
          <a:noFill/>
          <a:ln w="9525">
            <a:noFill/>
            <a:miter lim="800000"/>
            <a:headEnd/>
            <a:tailEnd/>
          </a:ln>
        </p:spPr>
      </p:pic>
    </p:spTree>
    <p:extLst>
      <p:ext uri="{BB962C8B-B14F-4D97-AF65-F5344CB8AC3E}">
        <p14:creationId xmlns:p14="http://schemas.microsoft.com/office/powerpoint/2010/main" val="7370807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9154" name="Picture 2"/>
          <p:cNvPicPr>
            <a:picLocks noChangeAspect="1" noChangeArrowheads="1"/>
          </p:cNvPicPr>
          <p:nvPr/>
        </p:nvPicPr>
        <p:blipFill>
          <a:blip r:embed="rId2" cstate="print"/>
          <a:srcRect/>
          <a:stretch>
            <a:fillRect/>
          </a:stretch>
        </p:blipFill>
        <p:spPr bwMode="auto">
          <a:xfrm>
            <a:off x="914400" y="1524000"/>
            <a:ext cx="2171700" cy="1323975"/>
          </a:xfrm>
          <a:prstGeom prst="rect">
            <a:avLst/>
          </a:prstGeom>
          <a:noFill/>
          <a:ln w="9525">
            <a:noFill/>
            <a:miter lim="800000"/>
            <a:headEnd/>
            <a:tailEnd/>
          </a:ln>
        </p:spPr>
      </p:pic>
      <p:pic>
        <p:nvPicPr>
          <p:cNvPr id="49155" name="Picture 3"/>
          <p:cNvPicPr>
            <a:picLocks noChangeAspect="1" noChangeArrowheads="1"/>
          </p:cNvPicPr>
          <p:nvPr/>
        </p:nvPicPr>
        <p:blipFill>
          <a:blip r:embed="rId3" cstate="print"/>
          <a:srcRect/>
          <a:stretch>
            <a:fillRect/>
          </a:stretch>
        </p:blipFill>
        <p:spPr bwMode="auto">
          <a:xfrm>
            <a:off x="838200" y="3505200"/>
            <a:ext cx="1790700" cy="1295400"/>
          </a:xfrm>
          <a:prstGeom prst="rect">
            <a:avLst/>
          </a:prstGeom>
          <a:noFill/>
          <a:ln w="9525">
            <a:noFill/>
            <a:miter lim="800000"/>
            <a:headEnd/>
            <a:tailEnd/>
          </a:ln>
        </p:spPr>
      </p:pic>
      <p:pic>
        <p:nvPicPr>
          <p:cNvPr id="49156" name="Picture 4"/>
          <p:cNvPicPr>
            <a:picLocks noChangeAspect="1" noChangeArrowheads="1"/>
          </p:cNvPicPr>
          <p:nvPr/>
        </p:nvPicPr>
        <p:blipFill>
          <a:blip r:embed="rId4" cstate="print"/>
          <a:srcRect/>
          <a:stretch>
            <a:fillRect/>
          </a:stretch>
        </p:blipFill>
        <p:spPr bwMode="auto">
          <a:xfrm>
            <a:off x="3429000" y="4772025"/>
            <a:ext cx="2171700" cy="2085975"/>
          </a:xfrm>
          <a:prstGeom prst="rect">
            <a:avLst/>
          </a:prstGeom>
          <a:noFill/>
          <a:ln w="9525">
            <a:noFill/>
            <a:miter lim="800000"/>
            <a:headEnd/>
            <a:tailEnd/>
          </a:ln>
        </p:spPr>
      </p:pic>
      <p:pic>
        <p:nvPicPr>
          <p:cNvPr id="49157" name="Picture 5"/>
          <p:cNvPicPr>
            <a:picLocks noChangeAspect="1" noChangeArrowheads="1"/>
          </p:cNvPicPr>
          <p:nvPr/>
        </p:nvPicPr>
        <p:blipFill>
          <a:blip r:embed="rId5" cstate="print"/>
          <a:srcRect/>
          <a:stretch>
            <a:fillRect/>
          </a:stretch>
        </p:blipFill>
        <p:spPr bwMode="auto">
          <a:xfrm>
            <a:off x="3505200" y="1981200"/>
            <a:ext cx="2019300" cy="247650"/>
          </a:xfrm>
          <a:prstGeom prst="rect">
            <a:avLst/>
          </a:prstGeom>
          <a:noFill/>
          <a:ln w="9525">
            <a:noFill/>
            <a:miter lim="800000"/>
            <a:headEnd/>
            <a:tailEnd/>
          </a:ln>
        </p:spPr>
      </p:pic>
      <p:pic>
        <p:nvPicPr>
          <p:cNvPr id="49158" name="Picture 6"/>
          <p:cNvPicPr>
            <a:picLocks noChangeAspect="1" noChangeArrowheads="1"/>
          </p:cNvPicPr>
          <p:nvPr/>
        </p:nvPicPr>
        <p:blipFill>
          <a:blip r:embed="rId6" cstate="print"/>
          <a:srcRect/>
          <a:stretch>
            <a:fillRect/>
          </a:stretch>
        </p:blipFill>
        <p:spPr bwMode="auto">
          <a:xfrm>
            <a:off x="2971800" y="4038600"/>
            <a:ext cx="2114550" cy="209550"/>
          </a:xfrm>
          <a:prstGeom prst="rect">
            <a:avLst/>
          </a:prstGeom>
          <a:noFill/>
          <a:ln w="9525">
            <a:noFill/>
            <a:miter lim="800000"/>
            <a:headEnd/>
            <a:tailEnd/>
          </a:ln>
        </p:spPr>
      </p:pic>
      <p:pic>
        <p:nvPicPr>
          <p:cNvPr id="49159" name="Picture 7"/>
          <p:cNvPicPr>
            <a:picLocks noChangeAspect="1" noChangeArrowheads="1"/>
          </p:cNvPicPr>
          <p:nvPr/>
        </p:nvPicPr>
        <p:blipFill>
          <a:blip r:embed="rId7" cstate="print"/>
          <a:srcRect/>
          <a:stretch>
            <a:fillRect/>
          </a:stretch>
        </p:blipFill>
        <p:spPr bwMode="auto">
          <a:xfrm>
            <a:off x="5791200" y="5486400"/>
            <a:ext cx="2362200" cy="190500"/>
          </a:xfrm>
          <a:prstGeom prst="rect">
            <a:avLst/>
          </a:prstGeom>
          <a:noFill/>
          <a:ln w="9525">
            <a:noFill/>
            <a:miter lim="800000"/>
            <a:headEnd/>
            <a:tailEnd/>
          </a:ln>
        </p:spPr>
      </p:pic>
    </p:spTree>
    <p:extLst>
      <p:ext uri="{BB962C8B-B14F-4D97-AF65-F5344CB8AC3E}">
        <p14:creationId xmlns:p14="http://schemas.microsoft.com/office/powerpoint/2010/main" val="3121019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733800"/>
            <a:ext cx="8229600" cy="2273491"/>
          </a:xfrm>
        </p:spPr>
        <p:txBody>
          <a:bodyPr/>
          <a:lstStyle/>
          <a:p>
            <a:r>
              <a:rPr lang="en-US" dirty="0" err="1" smtClean="0"/>
              <a:t>Dia</a:t>
            </a:r>
            <a:r>
              <a:rPr lang="en-US" dirty="0" smtClean="0"/>
              <a:t> = 25 mm; aluminum alloy shaft.</a:t>
            </a:r>
          </a:p>
          <a:p>
            <a:r>
              <a:rPr lang="en-US" dirty="0" smtClean="0"/>
              <a:t>Find the angle through which O rotates.</a:t>
            </a:r>
          </a:p>
          <a:p>
            <a:r>
              <a:rPr lang="en-US" dirty="0" smtClean="0"/>
              <a:t>G = 26.5 GN/m</a:t>
            </a:r>
            <a:r>
              <a:rPr lang="en-US" baseline="30000" dirty="0" smtClean="0"/>
              <a:t>2</a:t>
            </a:r>
            <a:endParaRPr lang="en-US" baseline="30000" dirty="0"/>
          </a:p>
        </p:txBody>
      </p:sp>
      <p:sp>
        <p:nvSpPr>
          <p:cNvPr id="3" name="Title 2"/>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762000" y="381000"/>
            <a:ext cx="7543800" cy="3221043"/>
          </a:xfrm>
          <a:prstGeom prst="rect">
            <a:avLst/>
          </a:prstGeom>
          <a:noFill/>
          <a:ln w="9525">
            <a:noFill/>
            <a:miter lim="800000"/>
            <a:headEnd/>
            <a:tailEnd/>
          </a:ln>
        </p:spPr>
      </p:pic>
    </p:spTree>
    <p:extLst>
      <p:ext uri="{BB962C8B-B14F-4D97-AF65-F5344CB8AC3E}">
        <p14:creationId xmlns:p14="http://schemas.microsoft.com/office/powerpoint/2010/main" val="15560645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Stress analysis in torsion: Combined Stresses</a:t>
            </a:r>
            <a:endParaRPr lang="en-US" dirty="0"/>
          </a:p>
        </p:txBody>
      </p:sp>
      <p:pic>
        <p:nvPicPr>
          <p:cNvPr id="2051" name="Picture 3"/>
          <p:cNvPicPr>
            <a:picLocks noChangeAspect="1" noChangeArrowheads="1"/>
          </p:cNvPicPr>
          <p:nvPr/>
        </p:nvPicPr>
        <p:blipFill>
          <a:blip r:embed="rId2" cstate="print">
            <a:clrChange>
              <a:clrFrom>
                <a:srgbClr val="FFFFFF"/>
              </a:clrFrom>
              <a:clrTo>
                <a:srgbClr val="FFFFFF">
                  <a:alpha val="0"/>
                </a:srgbClr>
              </a:clrTo>
            </a:clrChange>
            <a:lum contrast="54000"/>
          </a:blip>
          <a:srcRect/>
          <a:stretch>
            <a:fillRect/>
          </a:stretch>
        </p:blipFill>
        <p:spPr bwMode="auto">
          <a:xfrm>
            <a:off x="3974286" y="838200"/>
            <a:ext cx="5169714" cy="6019801"/>
          </a:xfrm>
          <a:prstGeom prst="rect">
            <a:avLst/>
          </a:prstGeom>
          <a:noFill/>
          <a:ln w="9525">
            <a:noFill/>
            <a:miter lim="800000"/>
            <a:headEnd/>
            <a:tailEnd/>
          </a:ln>
        </p:spPr>
      </p:pic>
    </p:spTree>
    <p:extLst>
      <p:ext uri="{BB962C8B-B14F-4D97-AF65-F5344CB8AC3E}">
        <p14:creationId xmlns:p14="http://schemas.microsoft.com/office/powerpoint/2010/main" val="10342940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67000" y="1481329"/>
            <a:ext cx="6019800" cy="1338072"/>
          </a:xfrm>
        </p:spPr>
        <p:txBody>
          <a:bodyPr>
            <a:normAutofit/>
          </a:bodyPr>
          <a:lstStyle/>
          <a:p>
            <a:pPr algn="just"/>
            <a:r>
              <a:rPr lang="en-US" dirty="0" smtClean="0"/>
              <a:t>A uniform, homogeneous circular shaft is subjected to an axial tensile force P and a twisting moment M</a:t>
            </a:r>
            <a:r>
              <a:rPr lang="en-US" baseline="-25000" dirty="0" smtClean="0"/>
              <a:t>t</a:t>
            </a:r>
            <a:r>
              <a:rPr lang="en-US" dirty="0" smtClean="0"/>
              <a:t>.</a:t>
            </a:r>
            <a:endParaRPr lang="en-US" dirty="0"/>
          </a:p>
        </p:txBody>
      </p:sp>
      <p:sp>
        <p:nvSpPr>
          <p:cNvPr id="4" name="Title 2"/>
          <p:cNvSpPr>
            <a:spLocks noGrp="1"/>
          </p:cNvSpPr>
          <p:nvPr>
            <p:ph type="title"/>
          </p:nvPr>
        </p:nvSpPr>
        <p:spPr>
          <a:xfrm>
            <a:off x="457200" y="274638"/>
            <a:ext cx="8229600" cy="792162"/>
          </a:xfrm>
        </p:spPr>
        <p:txBody>
          <a:bodyPr>
            <a:normAutofit fontScale="90000"/>
          </a:bodyPr>
          <a:lstStyle/>
          <a:p>
            <a:r>
              <a:rPr lang="en-US" dirty="0" smtClean="0"/>
              <a:t>Stress analysis in torsion: Combined Stresses</a:t>
            </a:r>
            <a:endParaRPr lang="en-US" dirty="0"/>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1607726"/>
            <a:ext cx="2308126" cy="5250274"/>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2918835" y="3352800"/>
            <a:ext cx="6225165" cy="2738158"/>
          </a:xfrm>
          <a:prstGeom prst="rect">
            <a:avLst/>
          </a:prstGeom>
          <a:noFill/>
          <a:ln w="9525">
            <a:noFill/>
            <a:miter lim="800000"/>
            <a:headEnd/>
            <a:tailEnd/>
          </a:ln>
        </p:spPr>
      </p:pic>
    </p:spTree>
    <p:extLst>
      <p:ext uri="{BB962C8B-B14F-4D97-AF65-F5344CB8AC3E}">
        <p14:creationId xmlns:p14="http://schemas.microsoft.com/office/powerpoint/2010/main" val="434828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4572000" y="3352800"/>
            <a:ext cx="4572000" cy="3385547"/>
          </a:xfrm>
          <a:prstGeom prst="rect">
            <a:avLst/>
          </a:prstGeom>
          <a:noFill/>
          <a:ln w="9525">
            <a:noFill/>
            <a:miter lim="800000"/>
            <a:headEnd/>
            <a:tailEnd/>
          </a:ln>
        </p:spPr>
      </p:pic>
      <p:sp>
        <p:nvSpPr>
          <p:cNvPr id="2" name="Title 1"/>
          <p:cNvSpPr>
            <a:spLocks noGrp="1"/>
          </p:cNvSpPr>
          <p:nvPr>
            <p:ph type="ctrTitle"/>
          </p:nvPr>
        </p:nvSpPr>
        <p:spPr>
          <a:xfrm>
            <a:off x="1371600" y="0"/>
            <a:ext cx="7772400" cy="1829761"/>
          </a:xfrm>
        </p:spPr>
        <p:txBody>
          <a:bodyPr/>
          <a:lstStyle/>
          <a:p>
            <a:r>
              <a:rPr lang="en-US" dirty="0" smtClean="0"/>
              <a:t>TORSION</a:t>
            </a:r>
            <a:endParaRPr lang="en-US" dirty="0"/>
          </a:p>
        </p:txBody>
      </p:sp>
      <p:sp>
        <p:nvSpPr>
          <p:cNvPr id="3" name="Subtitle 2"/>
          <p:cNvSpPr>
            <a:spLocks noGrp="1"/>
          </p:cNvSpPr>
          <p:nvPr>
            <p:ph type="subTitle" idx="1"/>
          </p:nvPr>
        </p:nvSpPr>
        <p:spPr>
          <a:xfrm>
            <a:off x="685800" y="315028"/>
            <a:ext cx="7772400" cy="1199704"/>
          </a:xfrm>
        </p:spPr>
        <p:txBody>
          <a:bodyPr/>
          <a:lstStyle/>
          <a:p>
            <a:r>
              <a:rPr lang="en-US" dirty="0" smtClean="0"/>
              <a:t>Chapter 6</a:t>
            </a:r>
          </a:p>
          <a:p>
            <a:r>
              <a:rPr lang="en-US" dirty="0" smtClean="0"/>
              <a:t>TORSION</a:t>
            </a:r>
            <a:endParaRPr lang="en-US" dirty="0"/>
          </a:p>
        </p:txBody>
      </p:sp>
      <p:pic>
        <p:nvPicPr>
          <p:cNvPr id="1026" name="Picture 2"/>
          <p:cNvPicPr>
            <a:picLocks noChangeAspect="1" noChangeArrowheads="1"/>
          </p:cNvPicPr>
          <p:nvPr/>
        </p:nvPicPr>
        <p:blipFill>
          <a:blip r:embed="rId3" cstate="print"/>
          <a:srcRect l="10127" r="5063" b="11979"/>
          <a:stretch>
            <a:fillRect/>
          </a:stretch>
        </p:blipFill>
        <p:spPr bwMode="auto">
          <a:xfrm>
            <a:off x="-12296" y="3110345"/>
            <a:ext cx="4395002" cy="3214255"/>
          </a:xfrm>
          <a:prstGeom prst="rect">
            <a:avLst/>
          </a:prstGeom>
          <a:noFill/>
          <a:ln w="9525">
            <a:noFill/>
            <a:miter lim="800000"/>
            <a:headEnd/>
            <a:tailEnd/>
          </a:ln>
        </p:spPr>
      </p:pic>
    </p:spTree>
    <p:extLst>
      <p:ext uri="{BB962C8B-B14F-4D97-AF65-F5344CB8AC3E}">
        <p14:creationId xmlns:p14="http://schemas.microsoft.com/office/powerpoint/2010/main" val="23687006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304800"/>
            <a:ext cx="8229600" cy="563562"/>
          </a:xfrm>
        </p:spPr>
        <p:txBody>
          <a:bodyPr>
            <a:normAutofit fontScale="90000"/>
          </a:bodyPr>
          <a:lstStyle/>
          <a:p>
            <a:r>
              <a:rPr lang="en-US" dirty="0" smtClean="0"/>
              <a:t>Strain energy due to torsion</a:t>
            </a:r>
            <a:endParaRPr lang="en-US" dirty="0"/>
          </a:p>
        </p:txBody>
      </p:sp>
      <p:graphicFrame>
        <p:nvGraphicFramePr>
          <p:cNvPr id="4" name="Content Placeholder 3"/>
          <p:cNvGraphicFramePr>
            <a:graphicFrameLocks noGrp="1" noChangeAspect="1"/>
          </p:cNvGraphicFramePr>
          <p:nvPr>
            <p:ph idx="1"/>
          </p:nvPr>
        </p:nvGraphicFramePr>
        <p:xfrm>
          <a:off x="1981200" y="1051798"/>
          <a:ext cx="2133600" cy="1081802"/>
        </p:xfrm>
        <a:graphic>
          <a:graphicData uri="http://schemas.openxmlformats.org/presentationml/2006/ole">
            <mc:AlternateContent xmlns:mc="http://schemas.openxmlformats.org/markup-compatibility/2006">
              <mc:Choice xmlns:v="urn:schemas-microsoft-com:vml" Requires="v">
                <p:oleObj spid="_x0000_s1026" name="Equation" r:id="rId3" imgW="901440" imgH="457200" progId="">
                  <p:embed/>
                </p:oleObj>
              </mc:Choice>
              <mc:Fallback>
                <p:oleObj name="Equation" r:id="rId3" imgW="901440" imgH="457200" progId="">
                  <p:embed/>
                  <p:pic>
                    <p:nvPicPr>
                      <p:cNvPr id="4"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051798"/>
                        <a:ext cx="2133600" cy="1081802"/>
                      </a:xfrm>
                      <a:prstGeom prst="rect">
                        <a:avLst/>
                      </a:prstGeom>
                      <a:solidFill>
                        <a:schemeClr val="folHlink">
                          <a:alpha val="60001"/>
                        </a:schemeClr>
                      </a:solidFill>
                      <a:ln w="9525">
                        <a:solidFill>
                          <a:schemeClr val="accent2"/>
                        </a:solidFill>
                        <a:miter lim="800000"/>
                        <a:headEnd/>
                        <a:tailEnd/>
                      </a:ln>
                    </p:spPr>
                  </p:pic>
                </p:oleObj>
              </mc:Fallback>
            </mc:AlternateContent>
          </a:graphicData>
        </a:graphic>
      </p:graphicFrame>
      <p:sp>
        <p:nvSpPr>
          <p:cNvPr id="5" name="Content Placeholder 1"/>
          <p:cNvSpPr txBox="1">
            <a:spLocks/>
          </p:cNvSpPr>
          <p:nvPr/>
        </p:nvSpPr>
        <p:spPr>
          <a:xfrm>
            <a:off x="533400" y="3276600"/>
            <a:ext cx="8229600" cy="3078163"/>
          </a:xfrm>
          <a:prstGeom prst="rect">
            <a:avLst/>
          </a:prstGeom>
        </p:spPr>
        <p:txBody>
          <a:bodyPr vert="horz">
            <a:normAutofit/>
          </a:bodyPr>
          <a:lstStyle/>
          <a:p>
            <a:pPr marL="621792" marR="0" lvl="1" indent="-228600" algn="just"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err="1" smtClean="0">
                <a:ln>
                  <a:noFill/>
                </a:ln>
                <a:solidFill>
                  <a:schemeClr val="tx1"/>
                </a:solidFill>
                <a:effectLst/>
                <a:uLnTx/>
                <a:uFillTx/>
                <a:latin typeface="+mn-lt"/>
                <a:ea typeface="+mn-ea"/>
                <a:cs typeface="+mn-cs"/>
              </a:rPr>
              <a:t>Mises</a:t>
            </a:r>
            <a:r>
              <a:rPr kumimoji="0" lang="en-US" sz="2300" b="0" i="0" u="none" strike="noStrike" kern="1200" cap="none" spc="0" normalizeH="0" baseline="0" noProof="0" dirty="0" smtClean="0">
                <a:ln>
                  <a:noFill/>
                </a:ln>
                <a:solidFill>
                  <a:schemeClr val="tx1"/>
                </a:solidFill>
                <a:effectLst/>
                <a:uLnTx/>
                <a:uFillTx/>
                <a:latin typeface="+mn-lt"/>
                <a:ea typeface="+mn-ea"/>
                <a:cs typeface="+mn-cs"/>
              </a:rPr>
              <a:t> yield criterion</a:t>
            </a:r>
          </a:p>
          <a:p>
            <a:pPr marL="621792" marR="0" lvl="1" indent="-228600" algn="just" defTabSz="914400" rtl="0" eaLnBrk="1" fontAlgn="auto" latinLnBrk="0" hangingPunct="1">
              <a:lnSpc>
                <a:spcPct val="100000"/>
              </a:lnSpc>
              <a:spcBef>
                <a:spcPts val="324"/>
              </a:spcBef>
              <a:spcAft>
                <a:spcPts val="0"/>
              </a:spcAft>
              <a:buClr>
                <a:schemeClr val="accent1"/>
              </a:buClr>
              <a:buSzTx/>
              <a:buFont typeface="Verdana"/>
              <a:buNone/>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a:p>
            <a:pPr marL="621792" marR="0" lvl="1" indent="-228600" algn="just" defTabSz="914400" rtl="0" eaLnBrk="1" fontAlgn="auto" latinLnBrk="0" hangingPunct="1">
              <a:lnSpc>
                <a:spcPct val="100000"/>
              </a:lnSpc>
              <a:spcBef>
                <a:spcPts val="324"/>
              </a:spcBef>
              <a:spcAft>
                <a:spcPts val="0"/>
              </a:spcAft>
              <a:buClr>
                <a:schemeClr val="accent1"/>
              </a:buClr>
              <a:buSzTx/>
              <a:buFont typeface="Verdana"/>
              <a:buNone/>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a:p>
            <a:pPr marL="621792" marR="0" lvl="1" indent="-228600" algn="just" defTabSz="914400" rtl="0" eaLnBrk="1" fontAlgn="auto" latinLnBrk="0" hangingPunct="1">
              <a:lnSpc>
                <a:spcPct val="100000"/>
              </a:lnSpc>
              <a:spcBef>
                <a:spcPts val="324"/>
              </a:spcBef>
              <a:spcAft>
                <a:spcPts val="0"/>
              </a:spcAft>
              <a:buClr>
                <a:schemeClr val="accent1"/>
              </a:buClr>
              <a:buSzTx/>
              <a:buFont typeface="Verdana"/>
              <a:buNone/>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a:p>
            <a:pPr marL="621792" marR="0" lvl="1" indent="-228600" algn="just"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Maximum shear-stress criterion</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Title 2"/>
          <p:cNvSpPr txBox="1">
            <a:spLocks/>
          </p:cNvSpPr>
          <p:nvPr/>
        </p:nvSpPr>
        <p:spPr>
          <a:xfrm>
            <a:off x="304800" y="2725547"/>
            <a:ext cx="8229600" cy="551053"/>
          </a:xfrm>
          <a:prstGeom prst="rect">
            <a:avLst/>
          </a:prstGeom>
        </p:spPr>
        <p:txBody>
          <a:bodyPr vert="horz" rtlCol="0" anchor="ctr">
            <a:normAutofit fontScale="850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The onset of yielding in torsion</a:t>
            </a:r>
            <a:endParaRPr kumimoji="0" 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graphicFrame>
        <p:nvGraphicFramePr>
          <p:cNvPr id="7" name="Object 6"/>
          <p:cNvGraphicFramePr>
            <a:graphicFrameLocks noChangeAspect="1"/>
          </p:cNvGraphicFramePr>
          <p:nvPr/>
        </p:nvGraphicFramePr>
        <p:xfrm>
          <a:off x="1219200" y="3898709"/>
          <a:ext cx="5588000" cy="762000"/>
        </p:xfrm>
        <a:graphic>
          <a:graphicData uri="http://schemas.openxmlformats.org/presentationml/2006/ole">
            <mc:AlternateContent xmlns:mc="http://schemas.openxmlformats.org/markup-compatibility/2006">
              <mc:Choice xmlns:v="urn:schemas-microsoft-com:vml" Requires="v">
                <p:oleObj spid="_x0000_s1027" name="Equation" r:id="rId5" imgW="2793960" imgH="380880" progId="">
                  <p:embed/>
                </p:oleObj>
              </mc:Choice>
              <mc:Fallback>
                <p:oleObj name="Equation" r:id="rId5" imgW="2793960" imgH="380880" progId="">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898709"/>
                        <a:ext cx="5588000" cy="762000"/>
                      </a:xfrm>
                      <a:prstGeom prst="rect">
                        <a:avLst/>
                      </a:prstGeom>
                      <a:solidFill>
                        <a:schemeClr val="folHlink">
                          <a:alpha val="60001"/>
                        </a:schemeClr>
                      </a:solidFill>
                      <a:ln w="9525">
                        <a:solidFill>
                          <a:schemeClr val="accent2"/>
                        </a:solidFill>
                        <a:miter lim="800000"/>
                        <a:headEnd/>
                        <a:tailEnd/>
                      </a:ln>
                    </p:spPr>
                  </p:pic>
                </p:oleObj>
              </mc:Fallback>
            </mc:AlternateContent>
          </a:graphicData>
        </a:graphic>
      </p:graphicFrame>
      <p:graphicFrame>
        <p:nvGraphicFramePr>
          <p:cNvPr id="8" name="Object 7"/>
          <p:cNvGraphicFramePr>
            <a:graphicFrameLocks noChangeAspect="1"/>
          </p:cNvGraphicFramePr>
          <p:nvPr/>
        </p:nvGraphicFramePr>
        <p:xfrm>
          <a:off x="1371599" y="5346509"/>
          <a:ext cx="2974258" cy="838200"/>
        </p:xfrm>
        <a:graphic>
          <a:graphicData uri="http://schemas.openxmlformats.org/presentationml/2006/ole">
            <mc:AlternateContent xmlns:mc="http://schemas.openxmlformats.org/markup-compatibility/2006">
              <mc:Choice xmlns:v="urn:schemas-microsoft-com:vml" Requires="v">
                <p:oleObj spid="_x0000_s1028" name="Equation" r:id="rId7" imgW="1396800" imgH="393480" progId="">
                  <p:embed/>
                </p:oleObj>
              </mc:Choice>
              <mc:Fallback>
                <p:oleObj name="Equation" r:id="rId7" imgW="1396800" imgH="393480" progId="">
                  <p:embed/>
                  <p:pic>
                    <p:nvPicPr>
                      <p:cNvPr id="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599" y="5346509"/>
                        <a:ext cx="2974258" cy="838200"/>
                      </a:xfrm>
                      <a:prstGeom prst="rect">
                        <a:avLst/>
                      </a:prstGeom>
                      <a:solidFill>
                        <a:schemeClr val="folHlink">
                          <a:alpha val="60001"/>
                        </a:schemeClr>
                      </a:solidFill>
                      <a:ln w="9525">
                        <a:solidFill>
                          <a:schemeClr val="accent2"/>
                        </a:solidFill>
                        <a:miter lim="800000"/>
                        <a:headEnd/>
                        <a:tailEnd/>
                      </a:ln>
                    </p:spPr>
                  </p:pic>
                </p:oleObj>
              </mc:Fallback>
            </mc:AlternateContent>
          </a:graphicData>
        </a:graphic>
      </p:graphicFrame>
      <p:cxnSp>
        <p:nvCxnSpPr>
          <p:cNvPr id="10" name="Straight Connector 9"/>
          <p:cNvCxnSpPr/>
          <p:nvPr/>
        </p:nvCxnSpPr>
        <p:spPr>
          <a:xfrm>
            <a:off x="304800" y="2362200"/>
            <a:ext cx="7315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494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4495800"/>
            <a:ext cx="3810000" cy="1524000"/>
          </a:xfrm>
          <a:solidFill>
            <a:schemeClr val="accent2">
              <a:lumMod val="20000"/>
              <a:lumOff val="80000"/>
            </a:schemeClr>
          </a:solidFill>
          <a:ln w="28575">
            <a:solidFill>
              <a:schemeClr val="accent1"/>
            </a:solidFill>
          </a:ln>
        </p:spPr>
        <p:txBody>
          <a:bodyPr>
            <a:normAutofit/>
          </a:bodyPr>
          <a:lstStyle/>
          <a:p>
            <a:pPr algn="just"/>
            <a:r>
              <a:rPr lang="en-US" dirty="0" smtClean="0"/>
              <a:t>Angle of twist is equal to the angle of rotation of the free end</a:t>
            </a:r>
            <a:endParaRPr lang="en-US" dirty="0"/>
          </a:p>
        </p:txBody>
      </p:sp>
      <p:sp>
        <p:nvSpPr>
          <p:cNvPr id="3" name="Title 2"/>
          <p:cNvSpPr>
            <a:spLocks noGrp="1"/>
          </p:cNvSpPr>
          <p:nvPr>
            <p:ph type="title"/>
          </p:nvPr>
        </p:nvSpPr>
        <p:spPr>
          <a:xfrm>
            <a:off x="457200" y="274638"/>
            <a:ext cx="8229600" cy="792162"/>
          </a:xfrm>
        </p:spPr>
        <p:txBody>
          <a:bodyPr>
            <a:normAutofit/>
          </a:bodyPr>
          <a:lstStyle/>
          <a:p>
            <a:r>
              <a:rPr lang="en-US" dirty="0" smtClean="0"/>
              <a:t>Angle of twist in the elastic range</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rot="15197991">
            <a:off x="0" y="1600200"/>
            <a:ext cx="3073631" cy="220980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100493" y="1066800"/>
            <a:ext cx="6043507" cy="3276600"/>
          </a:xfrm>
          <a:prstGeom prst="rect">
            <a:avLst/>
          </a:prstGeom>
          <a:noFill/>
          <a:ln w="9525">
            <a:solidFill>
              <a:schemeClr val="accent6">
                <a:lumMod val="60000"/>
                <a:lumOff val="40000"/>
              </a:schemeClr>
            </a:solidFill>
            <a:miter lim="800000"/>
            <a:headEnd/>
            <a:tailEnd/>
          </a:ln>
        </p:spPr>
      </p:pic>
      <p:sp>
        <p:nvSpPr>
          <p:cNvPr id="6" name="Content Placeholder 1"/>
          <p:cNvSpPr txBox="1">
            <a:spLocks/>
          </p:cNvSpPr>
          <p:nvPr/>
        </p:nvSpPr>
        <p:spPr>
          <a:xfrm>
            <a:off x="3962400" y="4648200"/>
            <a:ext cx="4953000" cy="1524000"/>
          </a:xfrm>
          <a:prstGeom prst="rect">
            <a:avLst/>
          </a:prstGeom>
          <a:solidFill>
            <a:schemeClr val="accent5">
              <a:lumMod val="20000"/>
              <a:lumOff val="80000"/>
            </a:schemeClr>
          </a:solidFill>
          <a:ln w="28575">
            <a:solidFill>
              <a:schemeClr val="accent6">
                <a:lumMod val="60000"/>
                <a:lumOff val="40000"/>
              </a:schemeClr>
            </a:solidFill>
          </a:ln>
        </p:spPr>
        <p:txBody>
          <a:bodyPr vert="horz">
            <a:normAutofit fontScale="92500" lnSpcReduction="10000"/>
          </a:bodyPr>
          <a:lstStyle/>
          <a:p>
            <a:pPr marL="365760" marR="0" lvl="0" indent="-256032" algn="just"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Angle of twist is equal to the angle through which one end of the shaft rotates with respect to the other</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491430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53200" y="1524000"/>
            <a:ext cx="1752600" cy="685800"/>
          </a:xfrm>
        </p:spPr>
        <p:txBody>
          <a:bodyPr/>
          <a:lstStyle/>
          <a:p>
            <a:r>
              <a:rPr lang="en-US" dirty="0" smtClean="0"/>
              <a:t>Find </a:t>
            </a:r>
            <a:r>
              <a:rPr lang="el-GR" i="1" dirty="0" smtClean="0"/>
              <a:t>Φ</a:t>
            </a:r>
            <a:r>
              <a:rPr lang="en-US" baseline="-25000" dirty="0" smtClean="0"/>
              <a:t>E</a:t>
            </a:r>
            <a:endParaRPr lang="en-US" baseline="-25000" dirty="0"/>
          </a:p>
        </p:txBody>
      </p:sp>
      <p:pic>
        <p:nvPicPr>
          <p:cNvPr id="4" name="Picture 3"/>
          <p:cNvPicPr>
            <a:picLocks noChangeAspect="1" noChangeArrowheads="1"/>
          </p:cNvPicPr>
          <p:nvPr/>
        </p:nvPicPr>
        <p:blipFill>
          <a:blip r:embed="rId2" cstate="print"/>
          <a:srcRect/>
          <a:stretch>
            <a:fillRect/>
          </a:stretch>
        </p:blipFill>
        <p:spPr bwMode="auto">
          <a:xfrm>
            <a:off x="304800" y="228600"/>
            <a:ext cx="6043507" cy="3276600"/>
          </a:xfrm>
          <a:prstGeom prst="rect">
            <a:avLst/>
          </a:prstGeom>
          <a:noFill/>
          <a:ln w="9525">
            <a:solidFill>
              <a:schemeClr val="accent6">
                <a:lumMod val="60000"/>
                <a:lumOff val="40000"/>
              </a:schemeClr>
            </a:solidFill>
            <a:miter lim="800000"/>
            <a:headEnd/>
            <a:tailEnd/>
          </a:ln>
        </p:spPr>
      </p:pic>
      <p:pic>
        <p:nvPicPr>
          <p:cNvPr id="9218" name="Picture 2"/>
          <p:cNvPicPr>
            <a:picLocks noChangeAspect="1" noChangeArrowheads="1"/>
          </p:cNvPicPr>
          <p:nvPr/>
        </p:nvPicPr>
        <p:blipFill>
          <a:blip r:embed="rId3" cstate="print"/>
          <a:srcRect/>
          <a:stretch>
            <a:fillRect/>
          </a:stretch>
        </p:blipFill>
        <p:spPr bwMode="auto">
          <a:xfrm>
            <a:off x="2895600" y="4114800"/>
            <a:ext cx="3581400" cy="1980443"/>
          </a:xfrm>
          <a:prstGeom prst="rect">
            <a:avLst/>
          </a:prstGeom>
          <a:noFill/>
          <a:ln w="9525">
            <a:noFill/>
            <a:miter lim="800000"/>
            <a:headEnd/>
            <a:tailEnd/>
          </a:ln>
        </p:spPr>
      </p:pic>
    </p:spTree>
    <p:extLst>
      <p:ext uri="{BB962C8B-B14F-4D97-AF65-F5344CB8AC3E}">
        <p14:creationId xmlns:p14="http://schemas.microsoft.com/office/powerpoint/2010/main" val="24643306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191000" y="609600"/>
            <a:ext cx="4724400" cy="4953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Title 2"/>
          <p:cNvSpPr>
            <a:spLocks noGrp="1"/>
          </p:cNvSpPr>
          <p:nvPr>
            <p:ph type="title"/>
          </p:nvPr>
        </p:nvSpPr>
        <p:spPr>
          <a:xfrm>
            <a:off x="457200" y="274638"/>
            <a:ext cx="8229600" cy="715962"/>
          </a:xfrm>
        </p:spPr>
        <p:txBody>
          <a:bodyPr>
            <a:normAutofit/>
          </a:bodyPr>
          <a:lstStyle/>
          <a:p>
            <a:r>
              <a:rPr lang="en-US" dirty="0" smtClean="0"/>
              <a:t>Problems </a:t>
            </a:r>
            <a:endParaRPr lang="en-US" dirty="0"/>
          </a:p>
        </p:txBody>
      </p:sp>
      <p:pic>
        <p:nvPicPr>
          <p:cNvPr id="34818" name="Picture 2"/>
          <p:cNvPicPr>
            <a:picLocks noChangeAspect="1" noChangeArrowheads="1"/>
          </p:cNvPicPr>
          <p:nvPr/>
        </p:nvPicPr>
        <p:blipFill>
          <a:blip r:embed="rId2" cstate="print"/>
          <a:srcRect/>
          <a:stretch>
            <a:fillRect/>
          </a:stretch>
        </p:blipFill>
        <p:spPr bwMode="auto">
          <a:xfrm>
            <a:off x="152400" y="1219200"/>
            <a:ext cx="3586162" cy="3256941"/>
          </a:xfrm>
          <a:prstGeom prst="rect">
            <a:avLst/>
          </a:prstGeom>
          <a:noFill/>
          <a:ln w="9525">
            <a:noFill/>
            <a:miter lim="800000"/>
            <a:headEnd/>
            <a:tailEnd/>
          </a:ln>
        </p:spPr>
      </p:pic>
      <p:pic>
        <p:nvPicPr>
          <p:cNvPr id="34819" name="Picture 3"/>
          <p:cNvPicPr>
            <a:picLocks noChangeAspect="1" noChangeArrowheads="1"/>
          </p:cNvPicPr>
          <p:nvPr/>
        </p:nvPicPr>
        <p:blipFill>
          <a:blip r:embed="rId3" cstate="print"/>
          <a:srcRect/>
          <a:stretch>
            <a:fillRect/>
          </a:stretch>
        </p:blipFill>
        <p:spPr bwMode="auto">
          <a:xfrm>
            <a:off x="152400" y="5562600"/>
            <a:ext cx="8271669" cy="1295400"/>
          </a:xfrm>
          <a:prstGeom prst="rect">
            <a:avLst/>
          </a:prstGeom>
          <a:noFill/>
          <a:ln w="9525">
            <a:noFill/>
            <a:miter lim="800000"/>
            <a:headEnd/>
            <a:tailEnd/>
          </a:ln>
        </p:spPr>
      </p:pic>
      <p:sp>
        <p:nvSpPr>
          <p:cNvPr id="6" name="Text Box 12"/>
          <p:cNvSpPr txBox="1">
            <a:spLocks noChangeArrowheads="1"/>
          </p:cNvSpPr>
          <p:nvPr/>
        </p:nvSpPr>
        <p:spPr bwMode="auto">
          <a:xfrm>
            <a:off x="4267200" y="685800"/>
            <a:ext cx="4513262" cy="1785104"/>
          </a:xfrm>
          <a:prstGeom prst="rect">
            <a:avLst/>
          </a:prstGeom>
          <a:noFill/>
          <a:ln w="9525">
            <a:noFill/>
            <a:miter lim="800000"/>
            <a:headEnd/>
            <a:tailEnd/>
          </a:ln>
        </p:spPr>
        <p:txBody>
          <a:bodyPr wrap="square">
            <a:spAutoFit/>
          </a:bodyPr>
          <a:lstStyle/>
          <a:p>
            <a:pPr marL="227013" indent="-227013" algn="just">
              <a:spcBef>
                <a:spcPct val="50000"/>
              </a:spcBef>
            </a:pPr>
            <a:r>
              <a:rPr lang="en-US" sz="2000" dirty="0"/>
              <a:t>SOLUTION:</a:t>
            </a:r>
          </a:p>
          <a:p>
            <a:pPr marL="227013" indent="-227013" algn="just">
              <a:spcBef>
                <a:spcPct val="50000"/>
              </a:spcBef>
              <a:buFontTx/>
              <a:buChar char="•"/>
            </a:pPr>
            <a:r>
              <a:rPr lang="en-US" sz="2000" dirty="0"/>
              <a:t>Apply a static equilibrium analysis on the two shafts to find a relationship between </a:t>
            </a:r>
            <a:r>
              <a:rPr lang="en-US" sz="2000" i="1" dirty="0"/>
              <a:t>T</a:t>
            </a:r>
            <a:r>
              <a:rPr lang="en-US" sz="2000" i="1" baseline="-25000" dirty="0"/>
              <a:t>CD</a:t>
            </a:r>
            <a:r>
              <a:rPr lang="en-US" sz="2000" dirty="0"/>
              <a:t> and </a:t>
            </a:r>
            <a:r>
              <a:rPr lang="en-US" sz="2000" i="1" dirty="0"/>
              <a:t>T</a:t>
            </a:r>
            <a:r>
              <a:rPr lang="en-US" sz="2000" i="1" baseline="-25000" dirty="0"/>
              <a:t>0</a:t>
            </a:r>
          </a:p>
        </p:txBody>
      </p:sp>
      <p:sp>
        <p:nvSpPr>
          <p:cNvPr id="7" name="Text Box 13"/>
          <p:cNvSpPr txBox="1">
            <a:spLocks noChangeArrowheads="1"/>
          </p:cNvSpPr>
          <p:nvPr/>
        </p:nvSpPr>
        <p:spPr bwMode="auto">
          <a:xfrm>
            <a:off x="4343400" y="4419600"/>
            <a:ext cx="4548055" cy="1006475"/>
          </a:xfrm>
          <a:prstGeom prst="rect">
            <a:avLst/>
          </a:prstGeom>
          <a:noFill/>
          <a:ln w="9525">
            <a:noFill/>
            <a:miter lim="800000"/>
            <a:headEnd/>
            <a:tailEnd/>
          </a:ln>
        </p:spPr>
        <p:txBody>
          <a:bodyPr wrap="square">
            <a:spAutoFit/>
          </a:bodyPr>
          <a:lstStyle/>
          <a:p>
            <a:pPr marL="227013" indent="-227013" algn="just">
              <a:spcBef>
                <a:spcPct val="50000"/>
              </a:spcBef>
              <a:buFontTx/>
              <a:buChar char="•"/>
            </a:pPr>
            <a:r>
              <a:rPr lang="en-US" sz="2000" dirty="0"/>
              <a:t>Find the corresponding angle of twist for each shaft and the net angular rotation of end </a:t>
            </a:r>
            <a:r>
              <a:rPr lang="en-US" sz="2000" i="1" dirty="0"/>
              <a:t>A</a:t>
            </a:r>
            <a:endParaRPr lang="en-US" sz="2000" dirty="0"/>
          </a:p>
        </p:txBody>
      </p:sp>
      <p:sp>
        <p:nvSpPr>
          <p:cNvPr id="8" name="Text Box 14"/>
          <p:cNvSpPr txBox="1">
            <a:spLocks noChangeArrowheads="1"/>
          </p:cNvSpPr>
          <p:nvPr/>
        </p:nvSpPr>
        <p:spPr bwMode="auto">
          <a:xfrm>
            <a:off x="4267200" y="3327737"/>
            <a:ext cx="4511605" cy="1015663"/>
          </a:xfrm>
          <a:prstGeom prst="rect">
            <a:avLst/>
          </a:prstGeom>
          <a:noFill/>
          <a:ln w="9525">
            <a:noFill/>
            <a:miter lim="800000"/>
            <a:headEnd/>
            <a:tailEnd/>
          </a:ln>
        </p:spPr>
        <p:txBody>
          <a:bodyPr wrap="square">
            <a:spAutoFit/>
          </a:bodyPr>
          <a:lstStyle/>
          <a:p>
            <a:pPr marL="227013" indent="-227013" algn="just">
              <a:spcBef>
                <a:spcPct val="50000"/>
              </a:spcBef>
              <a:buFontTx/>
              <a:buChar char="•"/>
            </a:pPr>
            <a:r>
              <a:rPr lang="en-US" sz="2000" dirty="0"/>
              <a:t>Find the maximum allowable torque on each shaft – choose the smallest</a:t>
            </a:r>
          </a:p>
        </p:txBody>
      </p:sp>
      <p:sp>
        <p:nvSpPr>
          <p:cNvPr id="9" name="Text Box 15"/>
          <p:cNvSpPr txBox="1">
            <a:spLocks noChangeArrowheads="1"/>
          </p:cNvSpPr>
          <p:nvPr/>
        </p:nvSpPr>
        <p:spPr bwMode="auto">
          <a:xfrm>
            <a:off x="4267200" y="2362200"/>
            <a:ext cx="4536458" cy="1015663"/>
          </a:xfrm>
          <a:prstGeom prst="rect">
            <a:avLst/>
          </a:prstGeom>
          <a:noFill/>
          <a:ln w="9525">
            <a:noFill/>
            <a:miter lim="800000"/>
            <a:headEnd/>
            <a:tailEnd/>
          </a:ln>
        </p:spPr>
        <p:txBody>
          <a:bodyPr wrap="square">
            <a:spAutoFit/>
          </a:bodyPr>
          <a:lstStyle/>
          <a:p>
            <a:pPr marL="227013" indent="-227013" algn="just">
              <a:spcBef>
                <a:spcPct val="50000"/>
              </a:spcBef>
              <a:buFontTx/>
              <a:buChar char="•"/>
            </a:pPr>
            <a:r>
              <a:rPr lang="en-US" sz="2000" dirty="0"/>
              <a:t>Apply a kinematic analysis to relate the angular rotations of the gears</a:t>
            </a:r>
          </a:p>
        </p:txBody>
      </p:sp>
    </p:spTree>
    <p:extLst>
      <p:ext uri="{BB962C8B-B14F-4D97-AF65-F5344CB8AC3E}">
        <p14:creationId xmlns:p14="http://schemas.microsoft.com/office/powerpoint/2010/main" val="146522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384175" y="925513"/>
            <a:ext cx="4324350" cy="4408488"/>
            <a:chOff x="112" y="203"/>
            <a:chExt cx="2724" cy="2777"/>
          </a:xfrm>
        </p:grpSpPr>
        <p:pic>
          <p:nvPicPr>
            <p:cNvPr id="10250" name="Picture 2" descr="C:\WINDOWS\TEMP\\msotw9_temp0.jpg"/>
            <p:cNvPicPr>
              <a:picLocks noChangeAspect="1" noChangeArrowheads="1"/>
            </p:cNvPicPr>
            <p:nvPr/>
          </p:nvPicPr>
          <p:blipFill>
            <a:blip r:embed="rId2" cstate="print"/>
            <a:srcRect/>
            <a:stretch>
              <a:fillRect/>
            </a:stretch>
          </p:blipFill>
          <p:spPr bwMode="auto">
            <a:xfrm>
              <a:off x="435" y="1652"/>
              <a:ext cx="1984" cy="1328"/>
            </a:xfrm>
            <a:prstGeom prst="rect">
              <a:avLst/>
            </a:prstGeom>
            <a:noFill/>
            <a:ln w="9525">
              <a:noFill/>
              <a:miter lim="800000"/>
              <a:headEnd/>
              <a:tailEnd/>
            </a:ln>
          </p:spPr>
        </p:pic>
        <p:sp>
          <p:nvSpPr>
            <p:cNvPr id="10251" name="Text Box 6"/>
            <p:cNvSpPr txBox="1">
              <a:spLocks noChangeArrowheads="1"/>
            </p:cNvSpPr>
            <p:nvPr/>
          </p:nvSpPr>
          <p:spPr bwMode="auto">
            <a:xfrm>
              <a:off x="112" y="203"/>
              <a:ext cx="2724" cy="1124"/>
            </a:xfrm>
            <a:prstGeom prst="rect">
              <a:avLst/>
            </a:prstGeom>
            <a:noFill/>
            <a:ln w="9525">
              <a:noFill/>
              <a:miter lim="800000"/>
              <a:headEnd/>
              <a:tailEnd/>
            </a:ln>
          </p:spPr>
          <p:txBody>
            <a:bodyPr>
              <a:spAutoFit/>
            </a:bodyPr>
            <a:lstStyle/>
            <a:p>
              <a:pPr marL="227013" indent="-227013" algn="just">
                <a:spcBef>
                  <a:spcPct val="50000"/>
                </a:spcBef>
              </a:pPr>
              <a:r>
                <a:rPr lang="en-US" sz="2000" dirty="0"/>
                <a:t>SOLUTION:</a:t>
              </a:r>
            </a:p>
            <a:p>
              <a:pPr marL="227013" indent="-227013" algn="just">
                <a:spcBef>
                  <a:spcPct val="50000"/>
                </a:spcBef>
                <a:buFontTx/>
                <a:buChar char="•"/>
              </a:pPr>
              <a:r>
                <a:rPr lang="en-US" sz="2000" dirty="0"/>
                <a:t>Apply a static equilibrium analysis on the two shafts to find a relationship between </a:t>
              </a:r>
              <a:r>
                <a:rPr lang="en-US" sz="2000" i="1" dirty="0"/>
                <a:t>T</a:t>
              </a:r>
              <a:r>
                <a:rPr lang="en-US" sz="2000" i="1" baseline="-25000" dirty="0"/>
                <a:t>CD</a:t>
              </a:r>
              <a:r>
                <a:rPr lang="en-US" sz="2000" dirty="0"/>
                <a:t> and </a:t>
              </a:r>
              <a:r>
                <a:rPr lang="en-US" sz="2000" i="1" dirty="0"/>
                <a:t>T</a:t>
              </a:r>
              <a:r>
                <a:rPr lang="en-US" sz="2000" i="1" baseline="-25000" dirty="0"/>
                <a:t>0</a:t>
              </a:r>
            </a:p>
          </p:txBody>
        </p:sp>
      </p:grpSp>
      <p:grpSp>
        <p:nvGrpSpPr>
          <p:cNvPr id="3" name="Group 12"/>
          <p:cNvGrpSpPr>
            <a:grpSpLocks/>
          </p:cNvGrpSpPr>
          <p:nvPr/>
        </p:nvGrpSpPr>
        <p:grpSpPr bwMode="auto">
          <a:xfrm>
            <a:off x="4797425" y="1385888"/>
            <a:ext cx="4346575" cy="3567112"/>
            <a:chOff x="2925" y="459"/>
            <a:chExt cx="2738" cy="2247"/>
          </a:xfrm>
        </p:grpSpPr>
        <p:pic>
          <p:nvPicPr>
            <p:cNvPr id="10248" name="Picture 3" descr="C:\WINDOWS\TEMP\\msotw9_temp0.jpg"/>
            <p:cNvPicPr>
              <a:picLocks noChangeAspect="1" noChangeArrowheads="1"/>
            </p:cNvPicPr>
            <p:nvPr/>
          </p:nvPicPr>
          <p:blipFill>
            <a:blip r:embed="rId3" cstate="print"/>
            <a:srcRect/>
            <a:stretch>
              <a:fillRect/>
            </a:stretch>
          </p:blipFill>
          <p:spPr bwMode="auto">
            <a:xfrm>
              <a:off x="3118" y="1448"/>
              <a:ext cx="2194" cy="1258"/>
            </a:xfrm>
            <a:prstGeom prst="rect">
              <a:avLst/>
            </a:prstGeom>
            <a:noFill/>
            <a:ln w="9525">
              <a:noFill/>
              <a:miter lim="800000"/>
              <a:headEnd/>
              <a:tailEnd/>
            </a:ln>
          </p:spPr>
        </p:pic>
        <p:sp>
          <p:nvSpPr>
            <p:cNvPr id="10249" name="Text Box 9"/>
            <p:cNvSpPr txBox="1">
              <a:spLocks noChangeArrowheads="1"/>
            </p:cNvSpPr>
            <p:nvPr/>
          </p:nvSpPr>
          <p:spPr bwMode="auto">
            <a:xfrm>
              <a:off x="2925" y="459"/>
              <a:ext cx="2738" cy="442"/>
            </a:xfrm>
            <a:prstGeom prst="rect">
              <a:avLst/>
            </a:prstGeom>
            <a:noFill/>
            <a:ln w="9525">
              <a:noFill/>
              <a:miter lim="800000"/>
              <a:headEnd/>
              <a:tailEnd/>
            </a:ln>
          </p:spPr>
          <p:txBody>
            <a:bodyPr>
              <a:spAutoFit/>
            </a:bodyPr>
            <a:lstStyle/>
            <a:p>
              <a:pPr marL="227013" indent="-227013">
                <a:spcBef>
                  <a:spcPct val="50000"/>
                </a:spcBef>
                <a:buFontTx/>
                <a:buChar char="•"/>
              </a:pPr>
              <a:r>
                <a:rPr lang="en-US" sz="2000"/>
                <a:t>Apply a kinematic analysis to relate the angular rotations of the gears</a:t>
              </a:r>
            </a:p>
          </p:txBody>
        </p:sp>
      </p:grpSp>
    </p:spTree>
    <p:extLst>
      <p:ext uri="{BB962C8B-B14F-4D97-AF65-F5344CB8AC3E}">
        <p14:creationId xmlns:p14="http://schemas.microsoft.com/office/powerpoint/2010/main" val="7669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a:grpSpLocks/>
          </p:cNvGrpSpPr>
          <p:nvPr/>
        </p:nvGrpSpPr>
        <p:grpSpPr bwMode="auto">
          <a:xfrm>
            <a:off x="304800" y="762000"/>
            <a:ext cx="4027488" cy="5003800"/>
            <a:chOff x="204" y="527"/>
            <a:chExt cx="2537" cy="3152"/>
          </a:xfrm>
        </p:grpSpPr>
        <p:pic>
          <p:nvPicPr>
            <p:cNvPr id="11276" name="Picture 2" descr="C:\WINDOWS\TEMP\\msotw9_temp0.jpg"/>
            <p:cNvPicPr>
              <a:picLocks noChangeAspect="1" noChangeArrowheads="1"/>
            </p:cNvPicPr>
            <p:nvPr/>
          </p:nvPicPr>
          <p:blipFill>
            <a:blip r:embed="rId3" cstate="print"/>
            <a:srcRect/>
            <a:stretch>
              <a:fillRect/>
            </a:stretch>
          </p:blipFill>
          <p:spPr bwMode="auto">
            <a:xfrm>
              <a:off x="667" y="1196"/>
              <a:ext cx="1758" cy="1827"/>
            </a:xfrm>
            <a:prstGeom prst="rect">
              <a:avLst/>
            </a:prstGeom>
            <a:noFill/>
            <a:ln w="9525">
              <a:noFill/>
              <a:miter lim="800000"/>
              <a:headEnd/>
              <a:tailEnd/>
            </a:ln>
          </p:spPr>
        </p:pic>
        <p:sp>
          <p:nvSpPr>
            <p:cNvPr id="11277" name="Text Box 5"/>
            <p:cNvSpPr txBox="1">
              <a:spLocks noChangeArrowheads="1"/>
            </p:cNvSpPr>
            <p:nvPr/>
          </p:nvSpPr>
          <p:spPr bwMode="auto">
            <a:xfrm>
              <a:off x="204" y="527"/>
              <a:ext cx="2537" cy="634"/>
            </a:xfrm>
            <a:prstGeom prst="rect">
              <a:avLst/>
            </a:prstGeom>
            <a:noFill/>
            <a:ln w="9525">
              <a:noFill/>
              <a:miter lim="800000"/>
              <a:headEnd/>
              <a:tailEnd/>
            </a:ln>
          </p:spPr>
          <p:txBody>
            <a:bodyPr>
              <a:spAutoFit/>
            </a:bodyPr>
            <a:lstStyle/>
            <a:p>
              <a:pPr marL="227013" indent="-227013">
                <a:spcBef>
                  <a:spcPct val="50000"/>
                </a:spcBef>
                <a:buFontTx/>
                <a:buChar char="•"/>
              </a:pPr>
              <a:r>
                <a:rPr lang="en-US" sz="2000"/>
                <a:t>Find the </a:t>
              </a:r>
              <a:r>
                <a:rPr lang="en-US" sz="2000" i="1"/>
                <a:t>T</a:t>
              </a:r>
              <a:r>
                <a:rPr lang="en-US" sz="2000" i="1" baseline="-25000"/>
                <a:t>0</a:t>
              </a:r>
              <a:r>
                <a:rPr lang="en-US" sz="2000"/>
                <a:t> for the maximum allowable torque on each shaft – choose the smallest</a:t>
              </a:r>
            </a:p>
          </p:txBody>
        </p:sp>
        <p:graphicFrame>
          <p:nvGraphicFramePr>
            <p:cNvPr id="11269" name="Object 7"/>
            <p:cNvGraphicFramePr>
              <a:graphicFrameLocks noChangeAspect="1"/>
            </p:cNvGraphicFramePr>
            <p:nvPr/>
          </p:nvGraphicFramePr>
          <p:xfrm>
            <a:off x="1238" y="3455"/>
            <a:ext cx="998" cy="224"/>
          </p:xfrm>
          <a:graphic>
            <a:graphicData uri="http://schemas.openxmlformats.org/presentationml/2006/ole">
              <mc:AlternateContent xmlns:mc="http://schemas.openxmlformats.org/markup-compatibility/2006">
                <mc:Choice xmlns:v="urn:schemas-microsoft-com:vml" Requires="v">
                  <p:oleObj spid="_x0000_s2050" name="Equation" r:id="rId4" imgW="1244520" imgH="279360" progId="Equation.3">
                    <p:embed/>
                  </p:oleObj>
                </mc:Choice>
                <mc:Fallback>
                  <p:oleObj name="Equation" r:id="rId4" imgW="1244520" imgH="279360" progId="Equation.3">
                    <p:embed/>
                    <p:pic>
                      <p:nvPicPr>
                        <p:cNvPr id="1126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 y="3455"/>
                          <a:ext cx="998" cy="22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6"/>
          <p:cNvGrpSpPr>
            <a:grpSpLocks/>
          </p:cNvGrpSpPr>
          <p:nvPr/>
        </p:nvGrpSpPr>
        <p:grpSpPr bwMode="auto">
          <a:xfrm>
            <a:off x="4013200" y="836613"/>
            <a:ext cx="5130800" cy="4954587"/>
            <a:chOff x="2528" y="527"/>
            <a:chExt cx="3232" cy="3121"/>
          </a:xfrm>
        </p:grpSpPr>
        <p:pic>
          <p:nvPicPr>
            <p:cNvPr id="11274" name="Picture 3" descr="C:\WINDOWS\TEMP\\msotw9_temp0.jpg"/>
            <p:cNvPicPr>
              <a:picLocks noChangeAspect="1" noChangeArrowheads="1"/>
            </p:cNvPicPr>
            <p:nvPr/>
          </p:nvPicPr>
          <p:blipFill>
            <a:blip r:embed="rId6" cstate="print"/>
            <a:srcRect/>
            <a:stretch>
              <a:fillRect/>
            </a:stretch>
          </p:blipFill>
          <p:spPr bwMode="auto">
            <a:xfrm>
              <a:off x="3168" y="1296"/>
              <a:ext cx="2239" cy="1488"/>
            </a:xfrm>
            <a:prstGeom prst="rect">
              <a:avLst/>
            </a:prstGeom>
            <a:noFill/>
            <a:ln w="9525">
              <a:noFill/>
              <a:miter lim="800000"/>
              <a:headEnd/>
              <a:tailEnd/>
            </a:ln>
          </p:spPr>
        </p:pic>
        <p:sp>
          <p:nvSpPr>
            <p:cNvPr id="11275" name="Text Box 4"/>
            <p:cNvSpPr txBox="1">
              <a:spLocks noChangeArrowheads="1"/>
            </p:cNvSpPr>
            <p:nvPr/>
          </p:nvSpPr>
          <p:spPr bwMode="auto">
            <a:xfrm>
              <a:off x="2528" y="527"/>
              <a:ext cx="3232" cy="442"/>
            </a:xfrm>
            <a:prstGeom prst="rect">
              <a:avLst/>
            </a:prstGeom>
            <a:noFill/>
            <a:ln w="9525">
              <a:noFill/>
              <a:miter lim="800000"/>
              <a:headEnd/>
              <a:tailEnd/>
            </a:ln>
          </p:spPr>
          <p:txBody>
            <a:bodyPr>
              <a:spAutoFit/>
            </a:bodyPr>
            <a:lstStyle/>
            <a:p>
              <a:pPr marL="227013" indent="-227013">
                <a:spcBef>
                  <a:spcPct val="50000"/>
                </a:spcBef>
                <a:buFontTx/>
                <a:buChar char="•"/>
              </a:pPr>
              <a:r>
                <a:rPr lang="en-US" sz="2000" dirty="0"/>
                <a:t>Find the corresponding angle of twist for each shaft and the net angular rotation of end </a:t>
              </a:r>
              <a:r>
                <a:rPr lang="en-US" sz="2000" i="1" dirty="0"/>
                <a:t>A</a:t>
              </a:r>
              <a:endParaRPr lang="en-US" sz="2000" dirty="0"/>
            </a:p>
          </p:txBody>
        </p:sp>
        <p:graphicFrame>
          <p:nvGraphicFramePr>
            <p:cNvPr id="11267" name="Object 9"/>
            <p:cNvGraphicFramePr>
              <a:graphicFrameLocks noChangeAspect="1"/>
            </p:cNvGraphicFramePr>
            <p:nvPr/>
          </p:nvGraphicFramePr>
          <p:xfrm>
            <a:off x="4416" y="3360"/>
            <a:ext cx="864" cy="288"/>
          </p:xfrm>
          <a:graphic>
            <a:graphicData uri="http://schemas.openxmlformats.org/presentationml/2006/ole">
              <mc:AlternateContent xmlns:mc="http://schemas.openxmlformats.org/markup-compatibility/2006">
                <mc:Choice xmlns:v="urn:schemas-microsoft-com:vml" Requires="v">
                  <p:oleObj spid="_x0000_s2051" name="Equation" r:id="rId7" imgW="1066680" imgH="355320" progId="Equation.3">
                    <p:embed/>
                  </p:oleObj>
                </mc:Choice>
                <mc:Fallback>
                  <p:oleObj name="Equation" r:id="rId7" imgW="1066680" imgH="355320" progId="Equation.3">
                    <p:embed/>
                    <p:pic>
                      <p:nvPicPr>
                        <p:cNvPr id="11267"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 y="3360"/>
                          <a:ext cx="864" cy="2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69742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lgn="ctr"/>
            <a:endParaRPr lang="en-US" sz="4800" dirty="0" smtClean="0"/>
          </a:p>
          <a:p>
            <a:pPr algn="ctr"/>
            <a:endParaRPr lang="en-US" sz="4800" dirty="0"/>
          </a:p>
          <a:p>
            <a:pPr algn="ctr"/>
            <a:endParaRPr lang="en-US" sz="4800" dirty="0" smtClean="0"/>
          </a:p>
          <a:p>
            <a:pPr marL="0" indent="0" algn="ctr">
              <a:buNone/>
            </a:pPr>
            <a:r>
              <a:rPr lang="en-US" sz="4800" dirty="0" smtClean="0">
                <a:solidFill>
                  <a:srgbClr val="00B050"/>
                </a:solidFill>
              </a:rPr>
              <a:t>THANK YOU</a:t>
            </a:r>
            <a:endParaRPr lang="en-US" sz="4800" dirty="0">
              <a:solidFill>
                <a:srgbClr val="00B050"/>
              </a:solidFill>
            </a:endParaRPr>
          </a:p>
        </p:txBody>
      </p:sp>
    </p:spTree>
    <p:extLst>
      <p:ext uri="{BB962C8B-B14F-4D97-AF65-F5344CB8AC3E}">
        <p14:creationId xmlns:p14="http://schemas.microsoft.com/office/powerpoint/2010/main" val="4138671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46075" y="346075"/>
            <a:ext cx="8683625" cy="457200"/>
          </a:xfrm>
          <a:ln/>
        </p:spPr>
        <p:txBody>
          <a:bodyPr>
            <a:normAutofit fontScale="90000"/>
          </a:bodyPr>
          <a:lstStyle/>
          <a:p>
            <a:r>
              <a:rPr lang="en-US"/>
              <a:t>Torsional Loads on Circular Shafts</a:t>
            </a:r>
          </a:p>
        </p:txBody>
      </p:sp>
      <p:sp>
        <p:nvSpPr>
          <p:cNvPr id="5125" name="Text Box 5"/>
          <p:cNvSpPr txBox="1">
            <a:spLocks noChangeArrowheads="1"/>
          </p:cNvSpPr>
          <p:nvPr/>
        </p:nvSpPr>
        <p:spPr bwMode="auto">
          <a:xfrm>
            <a:off x="4724400" y="1219200"/>
            <a:ext cx="4114800" cy="1323439"/>
          </a:xfrm>
          <a:prstGeom prst="rect">
            <a:avLst/>
          </a:prstGeom>
          <a:noFill/>
          <a:ln w="9525">
            <a:noFill/>
            <a:miter lim="800000"/>
            <a:headEnd/>
            <a:tailEnd/>
          </a:ln>
          <a:effectLst/>
        </p:spPr>
        <p:txBody>
          <a:bodyPr>
            <a:spAutoFit/>
          </a:bodyPr>
          <a:lstStyle/>
          <a:p>
            <a:pPr marL="231775" indent="-231775" algn="just">
              <a:spcBef>
                <a:spcPct val="50000"/>
              </a:spcBef>
              <a:buFontTx/>
              <a:buChar char="•"/>
            </a:pPr>
            <a:r>
              <a:rPr lang="en-US" sz="2000" dirty="0"/>
              <a:t>Interested in stresses and strains of circular shafts subjected to twisting couples or </a:t>
            </a:r>
            <a:r>
              <a:rPr lang="en-US" sz="2000" i="1" dirty="0"/>
              <a:t>torques</a:t>
            </a:r>
            <a:endParaRPr lang="en-US" sz="2000" dirty="0"/>
          </a:p>
        </p:txBody>
      </p:sp>
      <p:grpSp>
        <p:nvGrpSpPr>
          <p:cNvPr id="2" name="Group 8"/>
          <p:cNvGrpSpPr>
            <a:grpSpLocks/>
          </p:cNvGrpSpPr>
          <p:nvPr/>
        </p:nvGrpSpPr>
        <p:grpSpPr bwMode="auto">
          <a:xfrm>
            <a:off x="461963" y="1016000"/>
            <a:ext cx="4211637" cy="4375150"/>
            <a:chOff x="288" y="624"/>
            <a:chExt cx="2880" cy="2991"/>
          </a:xfrm>
        </p:grpSpPr>
        <p:pic>
          <p:nvPicPr>
            <p:cNvPr id="5126" name="Picture 6" descr="C:\WINDOWS\TEMP\\msotw9_temp0.jpg"/>
            <p:cNvPicPr>
              <a:picLocks noChangeAspect="1" noChangeArrowheads="1"/>
            </p:cNvPicPr>
            <p:nvPr/>
          </p:nvPicPr>
          <p:blipFill>
            <a:blip r:embed="rId2" cstate="print"/>
            <a:srcRect/>
            <a:stretch>
              <a:fillRect/>
            </a:stretch>
          </p:blipFill>
          <p:spPr bwMode="auto">
            <a:xfrm>
              <a:off x="288" y="624"/>
              <a:ext cx="2880" cy="1499"/>
            </a:xfrm>
            <a:prstGeom prst="rect">
              <a:avLst/>
            </a:prstGeom>
            <a:noFill/>
            <a:ln w="9525">
              <a:noFill/>
              <a:miter lim="800000"/>
              <a:headEnd/>
              <a:tailEnd/>
            </a:ln>
            <a:effectLst/>
          </p:spPr>
        </p:pic>
        <p:pic>
          <p:nvPicPr>
            <p:cNvPr id="5127" name="Picture 7" descr="C:\WINDOWS\TEMP\\msotw9_temp0.jpg"/>
            <p:cNvPicPr>
              <a:picLocks noChangeAspect="1" noChangeArrowheads="1"/>
            </p:cNvPicPr>
            <p:nvPr/>
          </p:nvPicPr>
          <p:blipFill>
            <a:blip r:embed="rId3" cstate="print"/>
            <a:srcRect/>
            <a:stretch>
              <a:fillRect/>
            </a:stretch>
          </p:blipFill>
          <p:spPr bwMode="auto">
            <a:xfrm>
              <a:off x="288" y="2112"/>
              <a:ext cx="2880" cy="1503"/>
            </a:xfrm>
            <a:prstGeom prst="rect">
              <a:avLst/>
            </a:prstGeom>
            <a:noFill/>
            <a:ln w="9525">
              <a:noFill/>
              <a:miter lim="800000"/>
              <a:headEnd/>
              <a:tailEnd/>
            </a:ln>
            <a:effectLst/>
          </p:spPr>
        </p:pic>
      </p:grpSp>
      <p:sp>
        <p:nvSpPr>
          <p:cNvPr id="5129" name="Text Box 9"/>
          <p:cNvSpPr txBox="1">
            <a:spLocks noChangeArrowheads="1"/>
          </p:cNvSpPr>
          <p:nvPr/>
        </p:nvSpPr>
        <p:spPr bwMode="auto">
          <a:xfrm>
            <a:off x="4724400" y="3946525"/>
            <a:ext cx="4267200" cy="701675"/>
          </a:xfrm>
          <a:prstGeom prst="rect">
            <a:avLst/>
          </a:prstGeom>
          <a:noFill/>
          <a:ln w="9525">
            <a:noFill/>
            <a:miter lim="800000"/>
            <a:headEnd/>
            <a:tailEnd/>
          </a:ln>
          <a:effectLst/>
        </p:spPr>
        <p:txBody>
          <a:bodyPr>
            <a:spAutoFit/>
          </a:bodyPr>
          <a:lstStyle/>
          <a:p>
            <a:pPr marL="231775" indent="-231775">
              <a:spcBef>
                <a:spcPct val="50000"/>
              </a:spcBef>
              <a:buFontTx/>
              <a:buChar char="•"/>
            </a:pPr>
            <a:r>
              <a:rPr lang="en-US" sz="2000" dirty="0"/>
              <a:t>Generator creates an equal and opposite torque </a:t>
            </a:r>
            <a:r>
              <a:rPr lang="en-US" sz="2000" i="1" dirty="0"/>
              <a:t>T</a:t>
            </a:r>
            <a:r>
              <a:rPr lang="en-US" sz="2000" dirty="0"/>
              <a:t>’</a:t>
            </a:r>
          </a:p>
        </p:txBody>
      </p:sp>
      <p:sp>
        <p:nvSpPr>
          <p:cNvPr id="5130" name="Text Box 10"/>
          <p:cNvSpPr txBox="1">
            <a:spLocks noChangeArrowheads="1"/>
          </p:cNvSpPr>
          <p:nvPr/>
        </p:nvSpPr>
        <p:spPr bwMode="auto">
          <a:xfrm>
            <a:off x="4724400" y="3184525"/>
            <a:ext cx="4267200" cy="701675"/>
          </a:xfrm>
          <a:prstGeom prst="rect">
            <a:avLst/>
          </a:prstGeom>
          <a:noFill/>
          <a:ln w="9525">
            <a:noFill/>
            <a:miter lim="800000"/>
            <a:headEnd/>
            <a:tailEnd/>
          </a:ln>
          <a:effectLst/>
        </p:spPr>
        <p:txBody>
          <a:bodyPr>
            <a:spAutoFit/>
          </a:bodyPr>
          <a:lstStyle/>
          <a:p>
            <a:pPr marL="231775" indent="-231775">
              <a:spcBef>
                <a:spcPct val="50000"/>
              </a:spcBef>
              <a:buFontTx/>
              <a:buChar char="•"/>
            </a:pPr>
            <a:r>
              <a:rPr lang="en-US" sz="2000" dirty="0"/>
              <a:t>Shaft transmits the torque to the generator</a:t>
            </a:r>
          </a:p>
        </p:txBody>
      </p:sp>
      <p:sp>
        <p:nvSpPr>
          <p:cNvPr id="5131" name="Text Box 11"/>
          <p:cNvSpPr txBox="1">
            <a:spLocks noChangeArrowheads="1"/>
          </p:cNvSpPr>
          <p:nvPr/>
        </p:nvSpPr>
        <p:spPr bwMode="auto">
          <a:xfrm>
            <a:off x="4724400" y="2498725"/>
            <a:ext cx="4191000" cy="396875"/>
          </a:xfrm>
          <a:prstGeom prst="rect">
            <a:avLst/>
          </a:prstGeom>
          <a:noFill/>
          <a:ln w="9525">
            <a:noFill/>
            <a:miter lim="800000"/>
            <a:headEnd/>
            <a:tailEnd/>
          </a:ln>
          <a:effectLst/>
        </p:spPr>
        <p:txBody>
          <a:bodyPr>
            <a:spAutoFit/>
          </a:bodyPr>
          <a:lstStyle/>
          <a:p>
            <a:pPr marL="231775" indent="-231775">
              <a:spcBef>
                <a:spcPct val="50000"/>
              </a:spcBef>
              <a:buFontTx/>
              <a:buChar char="•"/>
            </a:pPr>
            <a:r>
              <a:rPr lang="en-US" sz="2000" dirty="0"/>
              <a:t>Turbine exerts torque </a:t>
            </a:r>
            <a:r>
              <a:rPr lang="en-US" sz="2000" i="1" dirty="0"/>
              <a:t>T</a:t>
            </a:r>
            <a:r>
              <a:rPr lang="en-US" sz="2000" dirty="0"/>
              <a:t> on the shaft</a:t>
            </a:r>
          </a:p>
        </p:txBody>
      </p:sp>
      <p:sp>
        <p:nvSpPr>
          <p:cNvPr id="12" name="TextBox 11"/>
          <p:cNvSpPr txBox="1"/>
          <p:nvPr/>
        </p:nvSpPr>
        <p:spPr>
          <a:xfrm>
            <a:off x="228601" y="5486400"/>
            <a:ext cx="87630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dirty="0" smtClean="0"/>
              <a:t>In the transmission of power by a shaft in torsion, we are interested primarily in the twisting moment which can be transmitted by the shaft without damage to the material, and hence we wish to know what the stresses are in the shaft.</a:t>
            </a:r>
            <a:endParaRPr lang="en-US" dirty="0"/>
          </a:p>
        </p:txBody>
      </p:sp>
    </p:spTree>
    <p:extLst>
      <p:ext uri="{BB962C8B-B14F-4D97-AF65-F5344CB8AC3E}">
        <p14:creationId xmlns:p14="http://schemas.microsoft.com/office/powerpoint/2010/main" val="244535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autoUpdateAnimBg="0"/>
      <p:bldP spid="5130" grpId="0" autoUpdateAnimBg="0"/>
      <p:bldP spid="513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Use of cylindrical coordinates </a:t>
            </a:r>
            <a:r>
              <a:rPr lang="en-US" i="1" dirty="0" smtClean="0"/>
              <a:t>r, Ɵ, z</a:t>
            </a:r>
            <a:endParaRPr lang="en-US" dirty="0"/>
          </a:p>
        </p:txBody>
      </p:sp>
      <p:sp>
        <p:nvSpPr>
          <p:cNvPr id="3" name="Title 2"/>
          <p:cNvSpPr>
            <a:spLocks noGrp="1"/>
          </p:cNvSpPr>
          <p:nvPr>
            <p:ph type="title"/>
          </p:nvPr>
        </p:nvSpPr>
        <p:spPr/>
        <p:txBody>
          <a:bodyPr>
            <a:normAutofit fontScale="90000"/>
          </a:bodyPr>
          <a:lstStyle/>
          <a:p>
            <a:r>
              <a:rPr lang="en-US" dirty="0" smtClean="0"/>
              <a:t>Geometry of deformation of a twisted </a:t>
            </a:r>
            <a:r>
              <a:rPr lang="en-US" smtClean="0"/>
              <a:t>circular shaft</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0" y="2139288"/>
            <a:ext cx="4876800" cy="4718711"/>
          </a:xfrm>
          <a:prstGeom prst="rect">
            <a:avLst/>
          </a:prstGeom>
          <a:noFill/>
          <a:ln w="9525">
            <a:noFill/>
            <a:miter lim="800000"/>
            <a:headEnd/>
            <a:tailEnd/>
          </a:ln>
        </p:spPr>
      </p:pic>
      <p:sp>
        <p:nvSpPr>
          <p:cNvPr id="5" name="TextBox 4"/>
          <p:cNvSpPr txBox="1"/>
          <p:nvPr/>
        </p:nvSpPr>
        <p:spPr>
          <a:xfrm>
            <a:off x="5257800" y="3581400"/>
            <a:ext cx="36576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n-US" dirty="0" smtClean="0"/>
              <a:t>Equilibrium requires that each cross section of the shaft must transmit the twisting moment </a:t>
            </a:r>
            <a:r>
              <a:rPr lang="en-US" i="1" dirty="0" smtClean="0"/>
              <a:t>M</a:t>
            </a:r>
            <a:r>
              <a:rPr lang="en-US" i="1" baseline="-25000" dirty="0" smtClean="0"/>
              <a:t>t </a:t>
            </a:r>
            <a:r>
              <a:rPr lang="en-US" i="1" dirty="0" smtClean="0"/>
              <a:t>.</a:t>
            </a:r>
            <a:endParaRPr lang="en-IN" i="1" baseline="-25000" dirty="0"/>
          </a:p>
        </p:txBody>
      </p:sp>
    </p:spTree>
    <p:extLst>
      <p:ext uri="{BB962C8B-B14F-4D97-AF65-F5344CB8AC3E}">
        <p14:creationId xmlns:p14="http://schemas.microsoft.com/office/powerpoint/2010/main" val="3081348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029200"/>
            <a:ext cx="8229600" cy="978091"/>
          </a:xfrm>
        </p:spPr>
        <p:txBody>
          <a:bodyPr/>
          <a:lstStyle/>
          <a:p>
            <a:pPr algn="just"/>
            <a:r>
              <a:rPr lang="en-US" dirty="0" smtClean="0"/>
              <a:t>When a circular shaft is twisted, the cross sections must remain plane</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1129037" y="762000"/>
            <a:ext cx="6871963" cy="4038600"/>
          </a:xfrm>
          <a:prstGeom prst="rect">
            <a:avLst/>
          </a:prstGeom>
          <a:noFill/>
          <a:ln w="9525">
            <a:noFill/>
            <a:miter lim="800000"/>
            <a:headEnd/>
            <a:tailEnd/>
          </a:ln>
        </p:spPr>
      </p:pic>
    </p:spTree>
    <p:extLst>
      <p:ext uri="{BB962C8B-B14F-4D97-AF65-F5344CB8AC3E}">
        <p14:creationId xmlns:p14="http://schemas.microsoft.com/office/powerpoint/2010/main" val="1306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3074" name="Picture 2"/>
          <p:cNvPicPr>
            <a:picLocks noChangeAspect="1" noChangeArrowheads="1"/>
          </p:cNvPicPr>
          <p:nvPr/>
        </p:nvPicPr>
        <p:blipFill>
          <a:blip r:embed="rId2" cstate="print"/>
          <a:srcRect/>
          <a:stretch>
            <a:fillRect/>
          </a:stretch>
        </p:blipFill>
        <p:spPr bwMode="auto">
          <a:xfrm>
            <a:off x="0" y="152400"/>
            <a:ext cx="3301882" cy="64770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2381250" y="3352800"/>
            <a:ext cx="6762750" cy="771525"/>
          </a:xfrm>
          <a:prstGeom prst="rect">
            <a:avLst/>
          </a:prstGeom>
          <a:noFill/>
          <a:ln w="9525">
            <a:noFill/>
            <a:miter lim="800000"/>
            <a:headEnd/>
            <a:tailEnd/>
          </a:ln>
        </p:spPr>
      </p:pic>
    </p:spTree>
    <p:extLst>
      <p:ext uri="{BB962C8B-B14F-4D97-AF65-F5344CB8AC3E}">
        <p14:creationId xmlns:p14="http://schemas.microsoft.com/office/powerpoint/2010/main" val="16338718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4098" name="Picture 2"/>
          <p:cNvPicPr>
            <a:picLocks noChangeAspect="1" noChangeArrowheads="1"/>
          </p:cNvPicPr>
          <p:nvPr/>
        </p:nvPicPr>
        <p:blipFill>
          <a:blip r:embed="rId2" cstate="print"/>
          <a:srcRect/>
          <a:stretch>
            <a:fillRect/>
          </a:stretch>
        </p:blipFill>
        <p:spPr bwMode="auto">
          <a:xfrm>
            <a:off x="533400" y="0"/>
            <a:ext cx="8077200" cy="6851477"/>
          </a:xfrm>
          <a:prstGeom prst="rect">
            <a:avLst/>
          </a:prstGeom>
          <a:noFill/>
          <a:ln w="9525">
            <a:noFill/>
            <a:miter lim="800000"/>
            <a:headEnd/>
            <a:tailEnd/>
          </a:ln>
        </p:spPr>
      </p:pic>
    </p:spTree>
    <p:extLst>
      <p:ext uri="{BB962C8B-B14F-4D97-AF65-F5344CB8AC3E}">
        <p14:creationId xmlns:p14="http://schemas.microsoft.com/office/powerpoint/2010/main" val="671698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5562600"/>
            <a:ext cx="8001000" cy="1066800"/>
          </a:xfrm>
        </p:spPr>
        <p:style>
          <a:lnRef idx="1">
            <a:schemeClr val="accent2"/>
          </a:lnRef>
          <a:fillRef idx="2">
            <a:schemeClr val="accent2"/>
          </a:fillRef>
          <a:effectRef idx="1">
            <a:schemeClr val="accent2"/>
          </a:effectRef>
          <a:fontRef idx="minor">
            <a:schemeClr val="dk1"/>
          </a:fontRef>
        </p:style>
        <p:txBody>
          <a:bodyPr>
            <a:normAutofit fontScale="92500"/>
          </a:bodyPr>
          <a:lstStyle/>
          <a:p>
            <a:pPr algn="just"/>
            <a:r>
              <a:rPr lang="en-US" sz="2400" dirty="0" smtClean="0"/>
              <a:t>Each plane cross section originally normal to the axis remains plane and normal and does not distort within its own plane.</a:t>
            </a:r>
            <a:endParaRPr lang="en-IN" sz="2400" dirty="0"/>
          </a:p>
        </p:txBody>
      </p:sp>
      <p:pic>
        <p:nvPicPr>
          <p:cNvPr id="5122" name="Picture 2"/>
          <p:cNvPicPr>
            <a:picLocks noChangeAspect="1" noChangeArrowheads="1"/>
          </p:cNvPicPr>
          <p:nvPr/>
        </p:nvPicPr>
        <p:blipFill>
          <a:blip r:embed="rId2" cstate="print"/>
          <a:srcRect/>
          <a:stretch>
            <a:fillRect/>
          </a:stretch>
        </p:blipFill>
        <p:spPr bwMode="auto">
          <a:xfrm>
            <a:off x="1524000" y="0"/>
            <a:ext cx="6141964" cy="5425402"/>
          </a:xfrm>
          <a:prstGeom prst="rect">
            <a:avLst/>
          </a:prstGeom>
          <a:noFill/>
          <a:ln w="9525">
            <a:noFill/>
            <a:miter lim="800000"/>
            <a:headEnd/>
            <a:tailEnd/>
          </a:ln>
        </p:spPr>
      </p:pic>
    </p:spTree>
    <p:extLst>
      <p:ext uri="{BB962C8B-B14F-4D97-AF65-F5344CB8AC3E}">
        <p14:creationId xmlns:p14="http://schemas.microsoft.com/office/powerpoint/2010/main" val="115490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emplate>
  <TotalTime>2853</TotalTime>
  <Words>531</Words>
  <Application>Microsoft Office PowerPoint</Application>
  <PresentationFormat>On-screen Show (4:3)</PresentationFormat>
  <Paragraphs>66</Paragraphs>
  <Slides>36</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6" baseType="lpstr">
      <vt:lpstr>Arial</vt:lpstr>
      <vt:lpstr>Bookman Old Style</vt:lpstr>
      <vt:lpstr>Calibri</vt:lpstr>
      <vt:lpstr>Gill Sans MT</vt:lpstr>
      <vt:lpstr>Times New Roman</vt:lpstr>
      <vt:lpstr>Verdana</vt:lpstr>
      <vt:lpstr>Wingdings</vt:lpstr>
      <vt:lpstr>Wingdings 3</vt:lpstr>
      <vt:lpstr>Origin</vt:lpstr>
      <vt:lpstr>Equation</vt:lpstr>
      <vt:lpstr>Stress-strain-temperature relations</vt:lpstr>
      <vt:lpstr>PowerPoint Presentation</vt:lpstr>
      <vt:lpstr>TORSION</vt:lpstr>
      <vt:lpstr>Torsional Loads on Circular Shafts</vt:lpstr>
      <vt:lpstr>Geometry of deformation of a twisted circular shaft</vt:lpstr>
      <vt:lpstr>PowerPoint Presentation</vt:lpstr>
      <vt:lpstr>PowerPoint Presentation</vt:lpstr>
      <vt:lpstr>PowerPoint Presentation</vt:lpstr>
      <vt:lpstr>PowerPoint Presentation</vt:lpstr>
      <vt:lpstr>Dilational deformation</vt:lpstr>
      <vt:lpstr>PowerPoint Presentation</vt:lpstr>
      <vt:lpstr>Stresses obtained from stress strain relations</vt:lpstr>
      <vt:lpstr>Equilibrium requirements</vt:lpstr>
      <vt:lpstr>Stress and deformation in a twisted elastic circular shaft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PowerPoint Presentation</vt:lpstr>
      <vt:lpstr>PowerPoint Presentation</vt:lpstr>
      <vt:lpstr>Problem</vt:lpstr>
      <vt:lpstr>PowerPoint Presentation</vt:lpstr>
      <vt:lpstr>PowerPoint Presentation</vt:lpstr>
      <vt:lpstr>Stress analysis in torsion: Combined Stresses</vt:lpstr>
      <vt:lpstr>Stress analysis in torsion: Combined Stresses</vt:lpstr>
      <vt:lpstr>Strain energy due to torsion</vt:lpstr>
      <vt:lpstr>Angle of twist in the elastic range</vt:lpstr>
      <vt:lpstr>PowerPoint Presentation</vt:lpstr>
      <vt:lpstr>Problems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Forces and Moments transmitted by Slender Members</dc:title>
  <dc:creator>IPCVostro</dc:creator>
  <cp:lastModifiedBy>Dell</cp:lastModifiedBy>
  <cp:revision>167</cp:revision>
  <dcterms:created xsi:type="dcterms:W3CDTF">2011-08-25T03:39:04Z</dcterms:created>
  <dcterms:modified xsi:type="dcterms:W3CDTF">2020-11-08T14:22:52Z</dcterms:modified>
</cp:coreProperties>
</file>